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3" r:id="rId2"/>
    <p:sldId id="278" r:id="rId3"/>
    <p:sldId id="277" r:id="rId4"/>
    <p:sldId id="298" r:id="rId5"/>
    <p:sldId id="267" r:id="rId6"/>
    <p:sldId id="301" r:id="rId7"/>
    <p:sldId id="303" r:id="rId8"/>
    <p:sldId id="3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22D"/>
    <a:srgbClr val="1F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10901-90CB-4861-A9F3-CEC4E1AE1DE8}" type="datetimeFigureOut">
              <a:t>6/22/2026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379B3-F38B-4FD0-8928-AF7A3A22ACB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06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C70F-C26D-5F1B-4B14-09C3485E0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49F60-8F20-57DA-B11F-FD4045040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535A3-74D7-BF3C-16C6-DFB143893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3FEF-3E17-4D01-91EB-F147C97738E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F87AA-5480-3D5D-8A51-4F4E6745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34844-F78B-3A1A-02B3-6F5A28CA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853-0D78-4E8E-905E-7ECC12E0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4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674B-2082-FE30-6D8B-4C681505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90649-0302-DDAC-2A61-E7CC64DC2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9F41E-68E3-9A62-820C-C3E420D4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3FEF-3E17-4D01-91EB-F147C97738E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E9ADF-DF8E-4447-A87B-BA8CB4C5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8F728-C60B-8312-E45F-5F46208A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853-0D78-4E8E-905E-7ECC12E0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92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B871A9-7961-8454-48CF-F7799E622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F8A0A-185D-CE02-EFD5-B20C866AB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6B92A-B880-1BF6-F551-BDF1853A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3FEF-3E17-4D01-91EB-F147C97738E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120F6-C0D2-A631-B37E-EC34E0DF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AB2B3-01E9-F2B6-9F54-F966EC8A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853-0D78-4E8E-905E-7ECC12E0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01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79311-4F9C-2AFC-2E64-DB44BCCE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862B5-D740-F437-C66A-B60840523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30853-C175-E4E0-C098-EBD26C68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3FEF-3E17-4D01-91EB-F147C97738E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A11CD-0280-67B7-4EDE-E33547B9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58C37-7B50-7E0D-3B6A-C79FC133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853-0D78-4E8E-905E-7ECC12E0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7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EB82F-6814-D196-072C-745BA0C1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1F0AF-3A79-8982-692F-AFA95F2ED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58983-038A-A44C-1FED-B35ED587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3FEF-3E17-4D01-91EB-F147C97738E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43340-DED0-09D5-3A50-9CA26E3E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6DCEC-4527-EE5D-43EA-DB1E151F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853-0D78-4E8E-905E-7ECC12E0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4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3669-3391-86E0-9513-3CB6B15C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BAC25-F4CB-A851-9ABB-A50E7A77C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D3858-C9CA-52F5-C889-AE408FD6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4FCFB-F744-2AC8-4106-085A96618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3FEF-3E17-4D01-91EB-F147C97738E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B9A4A-19E0-2EF7-B683-8350048F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C1926-6BB8-5020-5AD2-64F396B5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853-0D78-4E8E-905E-7ECC12E0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07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6AB9-B59B-76AC-0850-8CD4DA7B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B08D3-C4F7-5E3F-F69B-87CF069AF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A6516-6827-AE52-BB54-192A60B3C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511F0-C6CD-82C1-ACC5-8E866CE18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EE815-236C-2F48-40A3-FEF62F24C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398CAD-6A0F-070D-3CDF-B8158BE0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3FEF-3E17-4D01-91EB-F147C97738E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5AFCE-319F-D9BE-828E-57532B461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3B2EF3-3068-AE03-9A83-579DADE9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853-0D78-4E8E-905E-7ECC12E0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3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57F1-5862-6D21-FF0E-9A2BC01E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C93D4-D18E-7224-7040-5DEC93C39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3FEF-3E17-4D01-91EB-F147C97738E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64DD1-B31F-0946-1449-6F379FF36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433908-67E3-6E55-C9FF-24DE68BB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853-0D78-4E8E-905E-7ECC12E0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46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89C35-CD28-5439-39F0-29177BBB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3FEF-3E17-4D01-91EB-F147C97738E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6FF6C-2FA7-39ED-93EE-B0B7C1EF5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B2B6C-37C0-E972-F6D8-F09AE7E6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853-0D78-4E8E-905E-7ECC12E0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26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B44D2-C7DD-CBD9-F82D-FE7A6549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88268-2244-2B58-EA15-7DEE199C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B8A8C-C9CB-57C5-76AE-DD60E369B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6E0C2-68EB-24FA-2E8B-12D56BD3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3FEF-3E17-4D01-91EB-F147C97738E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C29A2-DAA2-94F0-4942-A6862EE8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D3172-3513-3CF8-6A59-1039E3AF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853-0D78-4E8E-905E-7ECC12E0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46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DA25-2D5F-9EA1-09C5-F9279C6C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65B4E-4E19-D802-3F67-720F9710A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8E724-49AD-7343-EE3B-9C5FCE1A4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00036-575C-66CE-A746-982DB4EC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3FEF-3E17-4D01-91EB-F147C97738E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3D502-1EF9-7146-096D-5A813354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28746-37DB-49D5-4A78-7F388F23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F853-0D78-4E8E-905E-7ECC12E0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74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A4E501-2FC0-29EE-F31A-52B0718D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6AC20-6305-3FCA-F1C3-71FDC158F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6C05A-64AC-2384-A1C8-7BA482AC1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A03FEF-3E17-4D01-91EB-F147C97738EF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7641C-ACCF-758A-1D09-12309768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F6933-4DAE-B3EA-309F-6F0272C72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FF853-0D78-4E8E-905E-7ECC12E050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72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A1A4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D1B3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D1B3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1B3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1B3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1B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1B3D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1B3D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1B3D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1B3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xios.com/2025/07/31/workers-company-secrets-chatgpt?utm_source=chatgpt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0109F-4F19-B73E-78B5-73DF05F9A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810864-DA6F-1621-BA8F-51969D1703B1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rgbClr val="C8322D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401EA8-D7F5-D4A1-9722-64FA3636B3B7}"/>
              </a:ext>
            </a:extLst>
          </p:cNvPr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rgbClr val="2BB8B8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71D9B-98F3-1371-6F25-3192F4934F02}"/>
              </a:ext>
            </a:extLst>
          </p:cNvPr>
          <p:cNvSpPr txBox="1"/>
          <p:nvPr/>
        </p:nvSpPr>
        <p:spPr>
          <a:xfrm>
            <a:off x="508000" y="1016000"/>
            <a:ext cx="2286000" cy="3556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b="1">
                <a:solidFill>
                  <a:srgbClr val="2BB8B8"/>
                </a:solidFill>
                <a:latin typeface="Montserrat"/>
              </a:rPr>
              <a:t>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474E4-6084-2B2E-6265-B5CBA0C23190}"/>
              </a:ext>
            </a:extLst>
          </p:cNvPr>
          <p:cNvSpPr txBox="1"/>
          <p:nvPr/>
        </p:nvSpPr>
        <p:spPr>
          <a:xfrm>
            <a:off x="508000" y="1460500"/>
            <a:ext cx="2286000" cy="1905000"/>
          </a:xfrm>
          <a:prstGeom prst="rect">
            <a:avLst/>
          </a:prstGeom>
          <a:noFill/>
        </p:spPr>
        <p:txBody>
          <a:bodyPr vertOverflow="overflow" vert="horz" wrap="none" rtlCol="0" anchor="t">
            <a:noAutofit/>
          </a:bodyPr>
          <a:lstStyle/>
          <a:p>
            <a:pPr algn="l"/>
            <a:r>
              <a:rPr lang="en-GB" sz="16000" b="1" dirty="0">
                <a:solidFill>
                  <a:srgbClr val="FFFFFF"/>
                </a:solidFill>
                <a:latin typeface="Montserra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456CE-FB1F-FA94-4A6F-0435C48F9006}"/>
              </a:ext>
            </a:extLst>
          </p:cNvPr>
          <p:cNvSpPr txBox="1"/>
          <p:nvPr/>
        </p:nvSpPr>
        <p:spPr>
          <a:xfrm>
            <a:off x="508000" y="3429000"/>
            <a:ext cx="2286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sz="2200" i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of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D5075-3659-B54F-F35B-910F176313B6}"/>
              </a:ext>
            </a:extLst>
          </p:cNvPr>
          <p:cNvSpPr txBox="1"/>
          <p:nvPr/>
        </p:nvSpPr>
        <p:spPr>
          <a:xfrm>
            <a:off x="3556000" y="762000"/>
            <a:ext cx="2540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sz="1400" b="1">
                <a:solidFill>
                  <a:srgbClr val="C8322D"/>
                </a:solidFill>
                <a:latin typeface="Montserrat"/>
              </a:rPr>
              <a:t>CHALLENGER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350E70-8E7A-5180-41BF-67DCEF902545}"/>
              </a:ext>
            </a:extLst>
          </p:cNvPr>
          <p:cNvSpPr txBox="1"/>
          <p:nvPr/>
        </p:nvSpPr>
        <p:spPr>
          <a:xfrm>
            <a:off x="3556000" y="1079500"/>
            <a:ext cx="8128000" cy="52322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sz="2800" b="1">
                <a:solidFill>
                  <a:srgbClr val="4A1A4F"/>
                </a:solidFill>
                <a:latin typeface="Montserrat"/>
              </a:rPr>
              <a:t>John McConnell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8190F-615A-4789-D6A7-8A570833032A}"/>
              </a:ext>
            </a:extLst>
          </p:cNvPr>
          <p:cNvSpPr txBox="1"/>
          <p:nvPr/>
        </p:nvSpPr>
        <p:spPr>
          <a:xfrm>
            <a:off x="3556000" y="1905000"/>
            <a:ext cx="2540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sz="1400" b="1">
                <a:solidFill>
                  <a:srgbClr val="E85D5D"/>
                </a:solidFill>
                <a:latin typeface="Montserrat"/>
              </a:rPr>
              <a:t>THE IDEA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7D26D7-ACC0-22BD-22EE-8A434E99022A}"/>
              </a:ext>
            </a:extLst>
          </p:cNvPr>
          <p:cNvSpPr txBox="1"/>
          <p:nvPr/>
        </p:nvSpPr>
        <p:spPr>
          <a:xfrm>
            <a:off x="3556000" y="2260600"/>
            <a:ext cx="8128000" cy="646331"/>
          </a:xfrm>
          <a:prstGeom prst="rect">
            <a:avLst/>
          </a:prstGeom>
          <a:noFill/>
        </p:spPr>
        <p:txBody>
          <a:bodyPr vertOverflow="overflow" vert="horz" wrap="square" lIns="91440" tIns="45720" rIns="91440" bIns="45720" rtlCol="0" anchor="t">
            <a:spAutoFit/>
          </a:bodyPr>
          <a:lstStyle/>
          <a:p>
            <a:pPr algn="l"/>
            <a:r>
              <a:rPr lang="en-GB" sz="3600" b="1">
                <a:solidFill>
                  <a:srgbClr val="2D1B3D"/>
                </a:solidFill>
                <a:latin typeface="Montserrat"/>
              </a:rPr>
              <a:t>Local LLMs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111071-2DF6-3ED3-DB00-A2832CD34952}"/>
              </a:ext>
            </a:extLst>
          </p:cNvPr>
          <p:cNvSpPr/>
          <p:nvPr/>
        </p:nvSpPr>
        <p:spPr>
          <a:xfrm>
            <a:off x="3595076" y="3849076"/>
            <a:ext cx="8030309" cy="2032000"/>
          </a:xfrm>
          <a:prstGeom prst="rect">
            <a:avLst/>
          </a:prstGeom>
          <a:solidFill>
            <a:srgbClr val="F4EEF5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9561D-2310-4CB3-B364-B1930BEC2DE4}"/>
              </a:ext>
            </a:extLst>
          </p:cNvPr>
          <p:cNvSpPr/>
          <p:nvPr/>
        </p:nvSpPr>
        <p:spPr>
          <a:xfrm>
            <a:off x="3556000" y="3810000"/>
            <a:ext cx="76200" cy="1905000"/>
          </a:xfrm>
          <a:prstGeom prst="rect">
            <a:avLst/>
          </a:prstGeom>
          <a:solidFill>
            <a:srgbClr val="2BB8B8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30FED4-0C0E-8B6E-4DE6-3BEDC24876E0}"/>
              </a:ext>
            </a:extLst>
          </p:cNvPr>
          <p:cNvSpPr txBox="1"/>
          <p:nvPr/>
        </p:nvSpPr>
        <p:spPr>
          <a:xfrm>
            <a:off x="3844192" y="3853962"/>
            <a:ext cx="7620000" cy="2246769"/>
          </a:xfrm>
          <a:prstGeom prst="rect">
            <a:avLst/>
          </a:prstGeom>
          <a:noFill/>
        </p:spPr>
        <p:txBody>
          <a:bodyPr vertOverflow="overflow" vert="horz"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rgbClr val="2D1B3D"/>
                </a:solidFill>
                <a:latin typeface="Open Sans"/>
                <a:ea typeface="Open Sans"/>
                <a:cs typeface="Open Sans"/>
              </a:rPr>
              <a:t>Why it matters: </a:t>
            </a:r>
            <a:endParaRPr lang="en-US"/>
          </a:p>
          <a:p>
            <a:r>
              <a:rPr lang="en-US" sz="1400" dirty="0">
                <a:solidFill>
                  <a:srgbClr val="2D1B3D"/>
                </a:solidFill>
                <a:latin typeface="Open Sans"/>
                <a:ea typeface="Open Sans"/>
                <a:cs typeface="Open Sans"/>
              </a:rPr>
              <a:t>Using cloud-based LLMs is risky for our IP; code, content (e.g. RAG) , methodology, </a:t>
            </a:r>
            <a:r>
              <a:rPr lang="en-US" sz="1400">
                <a:solidFill>
                  <a:srgbClr val="2D1B3D"/>
                </a:solidFill>
                <a:latin typeface="Open Sans"/>
                <a:ea typeface="Open Sans"/>
                <a:cs typeface="Open Sans"/>
              </a:rPr>
              <a:t>commercial, operational</a:t>
            </a:r>
            <a:endParaRPr lang="en-US"/>
          </a:p>
          <a:p>
            <a:endParaRPr lang="en-US" sz="1400" dirty="0">
              <a:solidFill>
                <a:srgbClr val="2D1B3D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1400">
                <a:solidFill>
                  <a:srgbClr val="2D1B3D"/>
                </a:solidFill>
                <a:latin typeface="Open Sans"/>
                <a:ea typeface="Open Sans"/>
                <a:cs typeface="Open Sans"/>
              </a:rPr>
              <a:t>Not to mention potentially quite costly</a:t>
            </a:r>
            <a:br>
              <a:rPr lang="en-US" sz="1400" dirty="0">
                <a:ea typeface="Open Sans"/>
                <a:cs typeface="Open Sans"/>
              </a:rPr>
            </a:br>
            <a:r>
              <a:rPr lang="en-US" sz="1400" dirty="0">
                <a:solidFill>
                  <a:srgbClr val="2D1B3D"/>
                </a:solidFill>
                <a:latin typeface="Open Sans"/>
                <a:ea typeface="Open Sans"/>
                <a:cs typeface="Open Sans"/>
              </a:rPr>
              <a:t> </a:t>
            </a:r>
            <a:br>
              <a:rPr lang="en-US" sz="1400" dirty="0">
                <a:solidFill>
                  <a:srgbClr val="2D1B3D"/>
                </a:solidFill>
                <a:latin typeface="Open Sans"/>
                <a:ea typeface="Open Sans"/>
                <a:cs typeface="Open Sans"/>
              </a:rPr>
            </a:br>
            <a:r>
              <a:rPr lang="en-US" sz="1400">
                <a:solidFill>
                  <a:srgbClr val="2D1B3D"/>
                </a:solidFill>
                <a:latin typeface="Open Sans"/>
                <a:ea typeface="Open Sans"/>
                <a:cs typeface="Open Sans"/>
              </a:rPr>
              <a:t>Proof point:</a:t>
            </a:r>
            <a:endParaRPr lang="en-US"/>
          </a:p>
          <a:p>
            <a:r>
              <a:rPr lang="en-US" sz="1400">
                <a:solidFill>
                  <a:srgbClr val="2D1B3D"/>
                </a:solidFill>
                <a:ea typeface="+mn-lt"/>
                <a:cs typeface="+mn-lt"/>
              </a:rPr>
              <a:t>Harmonic Security’s 2025 analysis of GenAI use found that more than </a:t>
            </a:r>
            <a:r>
              <a:rPr lang="en-US" sz="1400" b="1">
                <a:solidFill>
                  <a:srgbClr val="2D1B3D"/>
                </a:solidFill>
                <a:ea typeface="+mn-lt"/>
                <a:cs typeface="+mn-lt"/>
              </a:rPr>
              <a:t>4% of prompts</a:t>
            </a:r>
            <a:r>
              <a:rPr lang="en-US" sz="1400">
                <a:solidFill>
                  <a:srgbClr val="2D1B3D"/>
                </a:solidFill>
                <a:ea typeface="+mn-lt"/>
                <a:cs typeface="+mn-lt"/>
              </a:rPr>
              <a:t> and more than </a:t>
            </a:r>
            <a:r>
              <a:rPr lang="en-US" sz="1400" b="1">
                <a:solidFill>
                  <a:srgbClr val="2D1B3D"/>
                </a:solidFill>
                <a:ea typeface="+mn-lt"/>
                <a:cs typeface="+mn-lt"/>
              </a:rPr>
              <a:t>20% of uploaded files</a:t>
            </a:r>
            <a:r>
              <a:rPr lang="en-US" sz="1400">
                <a:solidFill>
                  <a:srgbClr val="2D1B3D"/>
                </a:solidFill>
                <a:ea typeface="+mn-lt"/>
                <a:cs typeface="+mn-lt"/>
              </a:rPr>
              <a:t> contained sensitive corporate data. (</a:t>
            </a:r>
            <a:r>
              <a:rPr lang="en-US" sz="1200">
                <a:solidFill>
                  <a:srgbClr val="2D1B3D"/>
                </a:solidFill>
                <a:ea typeface="+mn-lt"/>
                <a:cs typeface="+mn-lt"/>
              </a:rPr>
              <a:t>Source: </a:t>
            </a:r>
            <a:r>
              <a:rPr lang="en-US" sz="1200" dirty="0">
                <a:solidFill>
                  <a:srgbClr val="2D1B3D"/>
                </a:solidFill>
                <a:ea typeface="+mn-lt"/>
                <a:cs typeface="+mn-lt"/>
                <a:hlinkClick r:id="rId2"/>
              </a:rPr>
              <a:t>Axios</a:t>
            </a:r>
            <a:r>
              <a:rPr lang="en-US" sz="1400">
                <a:solidFill>
                  <a:srgbClr val="2D1B3D"/>
                </a:solidFill>
                <a:ea typeface="+mn-lt"/>
                <a:cs typeface="+mn-lt"/>
              </a:rPr>
              <a:t>)</a:t>
            </a:r>
            <a:endParaRPr lang="en-US"/>
          </a:p>
          <a:p>
            <a:endParaRPr lang="en-US" sz="1400" dirty="0">
              <a:ea typeface="Open Sans"/>
              <a:cs typeface="Open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DCC704-D210-4BFD-626C-B1FB0B9F4476}"/>
              </a:ext>
            </a:extLst>
          </p:cNvPr>
          <p:cNvSpPr/>
          <p:nvPr/>
        </p:nvSpPr>
        <p:spPr>
          <a:xfrm>
            <a:off x="3556000" y="6032500"/>
            <a:ext cx="8128000" cy="571500"/>
          </a:xfrm>
          <a:prstGeom prst="rect">
            <a:avLst/>
          </a:prstGeom>
          <a:solidFill>
            <a:srgbClr val="2BB8B8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B7B5D6-93F6-A86A-9E9D-414C8889207E}"/>
              </a:ext>
            </a:extLst>
          </p:cNvPr>
          <p:cNvSpPr txBox="1"/>
          <p:nvPr/>
        </p:nvSpPr>
        <p:spPr>
          <a:xfrm>
            <a:off x="3556000" y="6159500"/>
            <a:ext cx="8128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600" b="1">
                <a:solidFill>
                  <a:srgbClr val="FFFFFF"/>
                </a:solidFill>
                <a:latin typeface="Montserrat"/>
              </a:rPr>
              <a:t>AUDIENCE VOTE  →  Does this idea win the round?</a:t>
            </a:r>
            <a:endParaRPr lang="en-GB" sz="1600" b="1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E14811-AB79-E1B6-F008-17F9D519CC47}"/>
              </a:ext>
            </a:extLst>
          </p:cNvPr>
          <p:cNvSpPr/>
          <p:nvPr/>
        </p:nvSpPr>
        <p:spPr>
          <a:xfrm>
            <a:off x="11303000" y="381000"/>
            <a:ext cx="177800" cy="177800"/>
          </a:xfrm>
          <a:prstGeom prst="ellipse">
            <a:avLst/>
          </a:prstGeom>
          <a:solidFill>
            <a:srgbClr val="F5C419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A59A07-C39C-0251-DD2D-3A98E14C3D7F}"/>
              </a:ext>
            </a:extLst>
          </p:cNvPr>
          <p:cNvSpPr/>
          <p:nvPr/>
        </p:nvSpPr>
        <p:spPr>
          <a:xfrm>
            <a:off x="11620500" y="698500"/>
            <a:ext cx="127000" cy="127000"/>
          </a:xfrm>
          <a:prstGeom prst="ellipse">
            <a:avLst/>
          </a:prstGeom>
          <a:solidFill>
            <a:srgbClr val="E85D5D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47F4B7-0E7E-6807-FF2F-B32B0B7425E4}"/>
              </a:ext>
            </a:extLst>
          </p:cNvPr>
          <p:cNvSpPr txBox="1"/>
          <p:nvPr/>
        </p:nvSpPr>
        <p:spPr>
          <a:xfrm>
            <a:off x="508000" y="4572000"/>
            <a:ext cx="2286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sz="1200" b="1" dirty="0">
                <a:solidFill>
                  <a:srgbClr val="F5C419"/>
                </a:solidFill>
                <a:latin typeface="Montserrat"/>
              </a:rPr>
              <a:t>THEME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FD4592-B57E-495A-ED00-2C4A0A3C52F8}"/>
              </a:ext>
            </a:extLst>
          </p:cNvPr>
          <p:cNvSpPr txBox="1"/>
          <p:nvPr/>
        </p:nvSpPr>
        <p:spPr>
          <a:xfrm>
            <a:off x="508000" y="4889500"/>
            <a:ext cx="2286000" cy="369332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b="1" dirty="0">
                <a:solidFill>
                  <a:srgbClr val="FFFFFF"/>
                </a:solidFill>
                <a:latin typeface="Montserrat"/>
              </a:rPr>
              <a:t>Make it personal</a:t>
            </a:r>
          </a:p>
        </p:txBody>
      </p:sp>
    </p:spTree>
    <p:extLst>
      <p:ext uri="{BB962C8B-B14F-4D97-AF65-F5344CB8AC3E}">
        <p14:creationId xmlns:p14="http://schemas.microsoft.com/office/powerpoint/2010/main" val="378433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94BAA7-6A80-4950-9C71-604674825DA1}"/>
              </a:ext>
            </a:extLst>
          </p:cNvPr>
          <p:cNvSpPr txBox="1"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3200" b="1">
                <a:solidFill>
                  <a:srgbClr val="2D1B3D"/>
                </a:solidFill>
              </a:rPr>
              <a:t>Getting started with LM Studio</a:t>
            </a:r>
            <a:endParaRPr lang="en-GB" sz="3200" b="1">
              <a:solidFill>
                <a:srgbClr val="2D1B3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6E428F-4926-4069-88D4-9928C4811FB1}"/>
              </a:ext>
            </a:extLst>
          </p:cNvPr>
          <p:cNvSpPr txBox="1"/>
          <p:nvPr/>
        </p:nvSpPr>
        <p:spPr>
          <a:xfrm>
            <a:off x="762000" y="1333500"/>
            <a:ext cx="10668000" cy="381000"/>
          </a:xfrm>
          <a:prstGeom prst="rect">
            <a:avLst/>
          </a:prstGeom>
          <a:noFill/>
        </p:spPr>
        <p:txBody>
          <a:bodyPr vertOverflow="overflow" vert="horz" wrap="square" lIns="91440" tIns="45720" rIns="91440" bIns="45720" rtlCol="0" anchor="t">
            <a:noAutofit/>
          </a:bodyPr>
          <a:lstStyle/>
          <a:p>
            <a:r>
              <a:rPr lang="en-US" sz="1600" i="1">
                <a:solidFill>
                  <a:srgbClr val="6B1F6B"/>
                </a:solidFill>
              </a:rPr>
              <a:t>Run open-weight models on your own machine — no API keys, no data leaving your laptop or server</a:t>
            </a:r>
            <a:endParaRPr lang="en-GB" sz="1600" i="1">
              <a:solidFill>
                <a:srgbClr val="6B1F6B"/>
              </a:solidFill>
            </a:endParaRPr>
          </a:p>
        </p:txBody>
      </p:sp>
      <p:sp>
        <p:nvSpPr>
          <p:cNvPr id="5" name="card_0">
            <a:extLst>
              <a:ext uri="{FF2B5EF4-FFF2-40B4-BE49-F238E27FC236}">
                <a16:creationId xmlns:a16="http://schemas.microsoft.com/office/drawing/2014/main" id="{A9A751A4-3F13-4332-B52C-E78B90ACF66C}"/>
              </a:ext>
            </a:extLst>
          </p:cNvPr>
          <p:cNvSpPr/>
          <p:nvPr/>
        </p:nvSpPr>
        <p:spPr>
          <a:xfrm>
            <a:off x="711200" y="2159000"/>
            <a:ext cx="2540000" cy="3302000"/>
          </a:xfrm>
          <a:prstGeom prst="roundRect">
            <a:avLst/>
          </a:prstGeom>
          <a:solidFill>
            <a:srgbClr val="F4EEF5"/>
          </a:solidFill>
          <a:ln w="19050" cap="flat" cmpd="sng" algn="ctr">
            <a:solidFill>
              <a:srgbClr val="6B1F6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6" name="num_0">
            <a:extLst>
              <a:ext uri="{FF2B5EF4-FFF2-40B4-BE49-F238E27FC236}">
                <a16:creationId xmlns:a16="http://schemas.microsoft.com/office/drawing/2014/main" id="{8AE400A6-CC3B-46DB-96CE-B97727E2DFB8}"/>
              </a:ext>
            </a:extLst>
          </p:cNvPr>
          <p:cNvSpPr/>
          <p:nvPr/>
        </p:nvSpPr>
        <p:spPr>
          <a:xfrm>
            <a:off x="1625600" y="2463800"/>
            <a:ext cx="711200" cy="711200"/>
          </a:xfrm>
          <a:prstGeom prst="ellipse">
            <a:avLst/>
          </a:prstGeom>
          <a:solidFill>
            <a:srgbClr val="6B1F6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lIns="91440" tIns="45720" rIns="91440" bIns="45720" rtlCol="0" anchor="ctr" anchorCtr="0">
            <a:noAutofit/>
          </a:bodyPr>
          <a:lstStyle/>
          <a:p>
            <a:pPr algn="ctr"/>
            <a:r>
              <a:rPr lang="en-GB" sz="2800" b="1">
                <a:solidFill>
                  <a:srgbClr val="FFFFFF"/>
                </a:solidFill>
              </a:rPr>
              <a:t>1</a:t>
            </a:r>
            <a:endParaRPr lang="en-US"/>
          </a:p>
        </p:txBody>
      </p:sp>
      <p:sp>
        <p:nvSpPr>
          <p:cNvPr id="7" name="stitle_0">
            <a:extLst>
              <a:ext uri="{FF2B5EF4-FFF2-40B4-BE49-F238E27FC236}">
                <a16:creationId xmlns:a16="http://schemas.microsoft.com/office/drawing/2014/main" id="{A7F87B4B-908C-4EE6-AE73-7869C237521B}"/>
              </a:ext>
            </a:extLst>
          </p:cNvPr>
          <p:cNvSpPr txBox="1"/>
          <p:nvPr/>
        </p:nvSpPr>
        <p:spPr>
          <a:xfrm>
            <a:off x="863600" y="3365500"/>
            <a:ext cx="22352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b="1">
                <a:solidFill>
                  <a:srgbClr val="2D1B3D"/>
                </a:solidFill>
              </a:rPr>
              <a:t>Install</a:t>
            </a:r>
          </a:p>
        </p:txBody>
      </p:sp>
      <p:sp>
        <p:nvSpPr>
          <p:cNvPr id="8" name="sbody_0">
            <a:extLst>
              <a:ext uri="{FF2B5EF4-FFF2-40B4-BE49-F238E27FC236}">
                <a16:creationId xmlns:a16="http://schemas.microsoft.com/office/drawing/2014/main" id="{2E72EC45-B5A3-45B0-9B06-A30493F87C09}"/>
              </a:ext>
            </a:extLst>
          </p:cNvPr>
          <p:cNvSpPr txBox="1"/>
          <p:nvPr/>
        </p:nvSpPr>
        <p:spPr>
          <a:xfrm>
            <a:off x="889000" y="3810000"/>
            <a:ext cx="2184400" cy="1397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>
                <a:solidFill>
                  <a:srgbClr val="2D1B3D"/>
                </a:solidFill>
              </a:rPr>
              <a:t>Download LM Studio for Mac, Windows, or Linux from lmstudio.ai</a:t>
            </a:r>
            <a:endParaRPr lang="en-GB" sz="1400">
              <a:solidFill>
                <a:srgbClr val="2D1B3D"/>
              </a:solidFill>
            </a:endParaRPr>
          </a:p>
        </p:txBody>
      </p:sp>
      <p:sp>
        <p:nvSpPr>
          <p:cNvPr id="9" name="card_1">
            <a:extLst>
              <a:ext uri="{FF2B5EF4-FFF2-40B4-BE49-F238E27FC236}">
                <a16:creationId xmlns:a16="http://schemas.microsoft.com/office/drawing/2014/main" id="{0869D97B-6887-45D5-BABC-EB50890902E9}"/>
              </a:ext>
            </a:extLst>
          </p:cNvPr>
          <p:cNvSpPr/>
          <p:nvPr/>
        </p:nvSpPr>
        <p:spPr>
          <a:xfrm>
            <a:off x="3454400" y="2159000"/>
            <a:ext cx="2540000" cy="3302000"/>
          </a:xfrm>
          <a:prstGeom prst="roundRect">
            <a:avLst/>
          </a:prstGeom>
          <a:solidFill>
            <a:srgbClr val="F4EEF5"/>
          </a:solidFill>
          <a:ln w="19050" cap="flat" cmpd="sng" algn="ctr">
            <a:solidFill>
              <a:srgbClr val="2BB8B8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0" name="num_1">
            <a:extLst>
              <a:ext uri="{FF2B5EF4-FFF2-40B4-BE49-F238E27FC236}">
                <a16:creationId xmlns:a16="http://schemas.microsoft.com/office/drawing/2014/main" id="{EF981550-E32E-4BB0-93D5-AC6203C684BA}"/>
              </a:ext>
            </a:extLst>
          </p:cNvPr>
          <p:cNvSpPr/>
          <p:nvPr/>
        </p:nvSpPr>
        <p:spPr>
          <a:xfrm>
            <a:off x="4368800" y="2463800"/>
            <a:ext cx="711200" cy="711200"/>
          </a:xfrm>
          <a:prstGeom prst="ellipse">
            <a:avLst/>
          </a:prstGeom>
          <a:solidFill>
            <a:srgbClr val="2BB8B8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lIns="91440" tIns="45720" rIns="91440" bIns="45720" rtlCol="0" anchor="ctr" anchorCtr="0">
            <a:noAutofit/>
          </a:bodyPr>
          <a:lstStyle/>
          <a:p>
            <a:pPr algn="ctr"/>
            <a:r>
              <a:rPr lang="en-GB" sz="2800" b="1">
                <a:solidFill>
                  <a:srgbClr val="FFFFFF"/>
                </a:solidFill>
              </a:rPr>
              <a:t>2</a:t>
            </a:r>
            <a:endParaRPr lang="en-US"/>
          </a:p>
        </p:txBody>
      </p:sp>
      <p:sp>
        <p:nvSpPr>
          <p:cNvPr id="11" name="stitle_1">
            <a:extLst>
              <a:ext uri="{FF2B5EF4-FFF2-40B4-BE49-F238E27FC236}">
                <a16:creationId xmlns:a16="http://schemas.microsoft.com/office/drawing/2014/main" id="{047C5706-95ED-4699-9534-A0957BC40DB2}"/>
              </a:ext>
            </a:extLst>
          </p:cNvPr>
          <p:cNvSpPr txBox="1"/>
          <p:nvPr/>
        </p:nvSpPr>
        <p:spPr>
          <a:xfrm>
            <a:off x="3606800" y="3365500"/>
            <a:ext cx="22352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b="1">
                <a:solidFill>
                  <a:srgbClr val="2D1B3D"/>
                </a:solidFill>
              </a:rPr>
              <a:t>Pick a model</a:t>
            </a:r>
          </a:p>
        </p:txBody>
      </p:sp>
      <p:sp>
        <p:nvSpPr>
          <p:cNvPr id="12" name="sbody_1">
            <a:extLst>
              <a:ext uri="{FF2B5EF4-FFF2-40B4-BE49-F238E27FC236}">
                <a16:creationId xmlns:a16="http://schemas.microsoft.com/office/drawing/2014/main" id="{2E4A1953-B76A-46B6-8C5C-B5A966AB2EFB}"/>
              </a:ext>
            </a:extLst>
          </p:cNvPr>
          <p:cNvSpPr txBox="1"/>
          <p:nvPr/>
        </p:nvSpPr>
        <p:spPr>
          <a:xfrm>
            <a:off x="3632200" y="3810000"/>
            <a:ext cx="2184400" cy="1397000"/>
          </a:xfrm>
          <a:prstGeom prst="rect">
            <a:avLst/>
          </a:prstGeom>
          <a:noFill/>
        </p:spPr>
        <p:txBody>
          <a:bodyPr vertOverflow="overflow" vert="horz" wrap="square" lIns="91440" tIns="45720" rIns="91440" bIns="45720" rtlCol="0" anchor="t">
            <a:noAutofit/>
          </a:bodyPr>
          <a:lstStyle/>
          <a:p>
            <a:r>
              <a:rPr lang="en-US" sz="1400">
                <a:solidFill>
                  <a:srgbClr val="2D1B3D"/>
                </a:solidFill>
              </a:rPr>
              <a:t>Browse the built-in catalog (Llama, Mistral, Qwen, Phi…) and download in one click</a:t>
            </a:r>
            <a:endParaRPr lang="en-GB" sz="1400">
              <a:solidFill>
                <a:srgbClr val="2D1B3D"/>
              </a:solidFill>
            </a:endParaRPr>
          </a:p>
        </p:txBody>
      </p:sp>
      <p:sp>
        <p:nvSpPr>
          <p:cNvPr id="13" name="card_2">
            <a:extLst>
              <a:ext uri="{FF2B5EF4-FFF2-40B4-BE49-F238E27FC236}">
                <a16:creationId xmlns:a16="http://schemas.microsoft.com/office/drawing/2014/main" id="{3619BE9F-88B0-4A55-B6FB-2750F381470C}"/>
              </a:ext>
            </a:extLst>
          </p:cNvPr>
          <p:cNvSpPr/>
          <p:nvPr/>
        </p:nvSpPr>
        <p:spPr>
          <a:xfrm>
            <a:off x="6197600" y="2159000"/>
            <a:ext cx="2540000" cy="3302000"/>
          </a:xfrm>
          <a:prstGeom prst="roundRect">
            <a:avLst/>
          </a:prstGeom>
          <a:solidFill>
            <a:srgbClr val="F4EEF5"/>
          </a:solidFill>
          <a:ln w="19050" cap="flat" cmpd="sng" algn="ctr">
            <a:solidFill>
              <a:srgbClr val="6B1F6B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4" name="num_2">
            <a:extLst>
              <a:ext uri="{FF2B5EF4-FFF2-40B4-BE49-F238E27FC236}">
                <a16:creationId xmlns:a16="http://schemas.microsoft.com/office/drawing/2014/main" id="{06DD44EC-6B61-461E-BDC9-3F805450A5D3}"/>
              </a:ext>
            </a:extLst>
          </p:cNvPr>
          <p:cNvSpPr/>
          <p:nvPr/>
        </p:nvSpPr>
        <p:spPr>
          <a:xfrm>
            <a:off x="7112000" y="2463800"/>
            <a:ext cx="711200" cy="711200"/>
          </a:xfrm>
          <a:prstGeom prst="ellipse">
            <a:avLst/>
          </a:prstGeom>
          <a:solidFill>
            <a:srgbClr val="6B1F6B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lIns="91440" tIns="45720" rIns="91440" bIns="45720" rtlCol="0" anchor="ctr" anchorCtr="0">
            <a:noAutofit/>
          </a:bodyPr>
          <a:lstStyle/>
          <a:p>
            <a:pPr algn="ctr"/>
            <a:r>
              <a:rPr lang="en-GB" sz="2800" b="1">
                <a:solidFill>
                  <a:srgbClr val="FFFFFF"/>
                </a:solidFill>
              </a:rPr>
              <a:t>3</a:t>
            </a:r>
            <a:endParaRPr lang="en-US"/>
          </a:p>
        </p:txBody>
      </p:sp>
      <p:sp>
        <p:nvSpPr>
          <p:cNvPr id="15" name="stitle_2">
            <a:extLst>
              <a:ext uri="{FF2B5EF4-FFF2-40B4-BE49-F238E27FC236}">
                <a16:creationId xmlns:a16="http://schemas.microsoft.com/office/drawing/2014/main" id="{CD2FB034-3FD6-4BAF-838D-B9080C8937C1}"/>
              </a:ext>
            </a:extLst>
          </p:cNvPr>
          <p:cNvSpPr txBox="1"/>
          <p:nvPr/>
        </p:nvSpPr>
        <p:spPr>
          <a:xfrm>
            <a:off x="6350000" y="3365500"/>
            <a:ext cx="22352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b="1">
                <a:solidFill>
                  <a:srgbClr val="2D1B3D"/>
                </a:solidFill>
              </a:rPr>
              <a:t>Chat locally</a:t>
            </a:r>
          </a:p>
        </p:txBody>
      </p:sp>
      <p:sp>
        <p:nvSpPr>
          <p:cNvPr id="16" name="sbody_2">
            <a:extLst>
              <a:ext uri="{FF2B5EF4-FFF2-40B4-BE49-F238E27FC236}">
                <a16:creationId xmlns:a16="http://schemas.microsoft.com/office/drawing/2014/main" id="{EB1040A2-0991-4A26-B08B-8CA5D55DE28D}"/>
              </a:ext>
            </a:extLst>
          </p:cNvPr>
          <p:cNvSpPr txBox="1"/>
          <p:nvPr/>
        </p:nvSpPr>
        <p:spPr>
          <a:xfrm>
            <a:off x="6375400" y="3810000"/>
            <a:ext cx="2184400" cy="1397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>
                <a:solidFill>
                  <a:srgbClr val="2D1B3D"/>
                </a:solidFill>
              </a:rPr>
              <a:t>Open the chat tab and start prompting — runs fully offline on your GPU or CPU</a:t>
            </a:r>
            <a:endParaRPr lang="en-GB" sz="1400">
              <a:solidFill>
                <a:srgbClr val="2D1B3D"/>
              </a:solidFill>
            </a:endParaRPr>
          </a:p>
        </p:txBody>
      </p:sp>
      <p:sp>
        <p:nvSpPr>
          <p:cNvPr id="17" name="card_3">
            <a:extLst>
              <a:ext uri="{FF2B5EF4-FFF2-40B4-BE49-F238E27FC236}">
                <a16:creationId xmlns:a16="http://schemas.microsoft.com/office/drawing/2014/main" id="{4C31DC6F-DD43-43F1-90FD-3DF90C651B7A}"/>
              </a:ext>
            </a:extLst>
          </p:cNvPr>
          <p:cNvSpPr/>
          <p:nvPr/>
        </p:nvSpPr>
        <p:spPr>
          <a:xfrm>
            <a:off x="8940800" y="2159000"/>
            <a:ext cx="2540000" cy="3302000"/>
          </a:xfrm>
          <a:prstGeom prst="roundRect">
            <a:avLst/>
          </a:prstGeom>
          <a:solidFill>
            <a:srgbClr val="F4EEF5"/>
          </a:solidFill>
          <a:ln w="19050" cap="flat" cmpd="sng" algn="ctr">
            <a:solidFill>
              <a:srgbClr val="2BB8B8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8" name="num_3">
            <a:extLst>
              <a:ext uri="{FF2B5EF4-FFF2-40B4-BE49-F238E27FC236}">
                <a16:creationId xmlns:a16="http://schemas.microsoft.com/office/drawing/2014/main" id="{AED28C2D-4F97-4F7D-8186-32271558B980}"/>
              </a:ext>
            </a:extLst>
          </p:cNvPr>
          <p:cNvSpPr/>
          <p:nvPr/>
        </p:nvSpPr>
        <p:spPr>
          <a:xfrm>
            <a:off x="9855200" y="2463800"/>
            <a:ext cx="711200" cy="711200"/>
          </a:xfrm>
          <a:prstGeom prst="ellipse">
            <a:avLst/>
          </a:prstGeom>
          <a:solidFill>
            <a:srgbClr val="2BB8B8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lIns="91440" tIns="45720" rIns="91440" bIns="45720" rtlCol="0" anchor="ctr" anchorCtr="0">
            <a:noAutofit/>
          </a:bodyPr>
          <a:lstStyle/>
          <a:p>
            <a:pPr algn="ctr"/>
            <a:r>
              <a:rPr lang="en-GB" sz="2800" b="1">
                <a:solidFill>
                  <a:srgbClr val="FFFFFF"/>
                </a:solidFill>
              </a:rPr>
              <a:t>4</a:t>
            </a:r>
            <a:endParaRPr lang="en-US"/>
          </a:p>
        </p:txBody>
      </p:sp>
      <p:sp>
        <p:nvSpPr>
          <p:cNvPr id="19" name="stitle_3">
            <a:extLst>
              <a:ext uri="{FF2B5EF4-FFF2-40B4-BE49-F238E27FC236}">
                <a16:creationId xmlns:a16="http://schemas.microsoft.com/office/drawing/2014/main" id="{CC1CF5CD-3DDF-4731-AADA-D789134A89BF}"/>
              </a:ext>
            </a:extLst>
          </p:cNvPr>
          <p:cNvSpPr txBox="1"/>
          <p:nvPr/>
        </p:nvSpPr>
        <p:spPr>
          <a:xfrm>
            <a:off x="9093200" y="3365500"/>
            <a:ext cx="22352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GB" b="1">
                <a:solidFill>
                  <a:srgbClr val="2D1B3D"/>
                </a:solidFill>
              </a:rPr>
              <a:t>Build with it</a:t>
            </a:r>
          </a:p>
        </p:txBody>
      </p:sp>
      <p:sp>
        <p:nvSpPr>
          <p:cNvPr id="20" name="sbody_3">
            <a:extLst>
              <a:ext uri="{FF2B5EF4-FFF2-40B4-BE49-F238E27FC236}">
                <a16:creationId xmlns:a16="http://schemas.microsoft.com/office/drawing/2014/main" id="{E0D000F2-85D6-41A7-9A25-A2761E200DC5}"/>
              </a:ext>
            </a:extLst>
          </p:cNvPr>
          <p:cNvSpPr txBox="1"/>
          <p:nvPr/>
        </p:nvSpPr>
        <p:spPr>
          <a:xfrm>
            <a:off x="9118600" y="3810000"/>
            <a:ext cx="2184400" cy="13970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>
                <a:solidFill>
                  <a:srgbClr val="2D1B3D"/>
                </a:solidFill>
              </a:rPr>
              <a:t>Toggle the local server to expose an OpenAI-compatible API at localhost:1234</a:t>
            </a:r>
            <a:endParaRPr lang="en-GB" sz="1400">
              <a:solidFill>
                <a:srgbClr val="2D1B3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849ACE-D2D1-404B-8DC3-F67C6F1DC9C2}"/>
              </a:ext>
            </a:extLst>
          </p:cNvPr>
          <p:cNvSpPr txBox="1"/>
          <p:nvPr/>
        </p:nvSpPr>
        <p:spPr>
          <a:xfrm>
            <a:off x="762000" y="5842000"/>
            <a:ext cx="10668000" cy="355600"/>
          </a:xfrm>
          <a:prstGeom prst="rect">
            <a:avLst/>
          </a:prstGeom>
          <a:noFill/>
        </p:spPr>
        <p:txBody>
          <a:bodyPr vertOverflow="overflow" vert="horz" wrap="square" rtlCol="0" anchor="t">
            <a:noAutofit/>
          </a:bodyPr>
          <a:lstStyle/>
          <a:p>
            <a:pPr algn="l"/>
            <a:r>
              <a:rPr lang="en-US" sz="1400" b="1">
                <a:solidFill>
                  <a:srgbClr val="6B1F6B"/>
                </a:solidFill>
              </a:rPr>
              <a:t>Why local? Privacy · zero cost per query · works offline · full control over the model</a:t>
            </a:r>
            <a:endParaRPr lang="en-GB" sz="1400" b="1">
              <a:solidFill>
                <a:srgbClr val="6B1F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9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3F5298A-CE5C-7FC9-C6F0-B2225B3D0DF8}"/>
              </a:ext>
            </a:extLst>
          </p:cNvPr>
          <p:cNvGrpSpPr/>
          <p:nvPr/>
        </p:nvGrpSpPr>
        <p:grpSpPr>
          <a:xfrm>
            <a:off x="444500" y="1892300"/>
            <a:ext cx="11531600" cy="3581400"/>
            <a:chOff x="444500" y="1892300"/>
            <a:chExt cx="11531600" cy="35814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07643C9-E4FF-0D6B-F1B0-CFB2A40C20EF}"/>
                </a:ext>
              </a:extLst>
            </p:cNvPr>
            <p:cNvCxnSpPr/>
            <p:nvPr/>
          </p:nvCxnSpPr>
          <p:spPr>
            <a:xfrm>
              <a:off x="1202635" y="3627783"/>
              <a:ext cx="1000870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ick_0.5">
              <a:extLst>
                <a:ext uri="{FF2B5EF4-FFF2-40B4-BE49-F238E27FC236}">
                  <a16:creationId xmlns:a16="http://schemas.microsoft.com/office/drawing/2014/main" id="{DF618B17-32E0-4ABA-A7A2-903309A735AC}"/>
                </a:ext>
              </a:extLst>
            </p:cNvPr>
            <p:cNvSpPr/>
            <p:nvPr/>
          </p:nvSpPr>
          <p:spPr>
            <a:xfrm>
              <a:off x="1196975" y="3568700"/>
              <a:ext cx="19050" cy="127000"/>
            </a:xfrm>
            <a:prstGeom prst="rect">
              <a:avLst/>
            </a:prstGeom>
            <a:solidFill>
              <a:srgbClr val="2D1B3D"/>
            </a:solidFill>
            <a:ln w="190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7" name="ticklbl_0.5">
              <a:extLst>
                <a:ext uri="{FF2B5EF4-FFF2-40B4-BE49-F238E27FC236}">
                  <a16:creationId xmlns:a16="http://schemas.microsoft.com/office/drawing/2014/main" id="{CC00663B-2711-41DA-A240-476D603C071D}"/>
                </a:ext>
              </a:extLst>
            </p:cNvPr>
            <p:cNvSpPr txBox="1"/>
            <p:nvPr/>
          </p:nvSpPr>
          <p:spPr>
            <a:xfrm>
              <a:off x="825500" y="3733800"/>
              <a:ext cx="762000" cy="228600"/>
            </a:xfrm>
            <a:prstGeom prst="rect">
              <a:avLst/>
            </a:prstGeom>
            <a:noFill/>
          </p:spPr>
          <p:txBody>
            <a:bodyPr vertOverflow="overflow" vert="horz" wrap="none" rtlCol="0" anchor="t">
              <a:noAutofit/>
            </a:bodyPr>
            <a:lstStyle/>
            <a:p>
              <a:pPr algn="l"/>
              <a:r>
                <a:rPr lang="en-GB" sz="1300">
                  <a:solidFill>
                    <a:srgbClr val="2D1B3D"/>
                  </a:solidFill>
                </a:rPr>
                <a:t>0.5B</a:t>
              </a:r>
            </a:p>
          </p:txBody>
        </p:sp>
        <p:sp>
          <p:nvSpPr>
            <p:cNvPr id="8" name="tick_10">
              <a:extLst>
                <a:ext uri="{FF2B5EF4-FFF2-40B4-BE49-F238E27FC236}">
                  <a16:creationId xmlns:a16="http://schemas.microsoft.com/office/drawing/2014/main" id="{8645416E-A8FD-481E-ABE7-F9D3FEF8860B}"/>
                </a:ext>
              </a:extLst>
            </p:cNvPr>
            <p:cNvSpPr/>
            <p:nvPr/>
          </p:nvSpPr>
          <p:spPr>
            <a:xfrm>
              <a:off x="2564920" y="3568700"/>
              <a:ext cx="19050" cy="127000"/>
            </a:xfrm>
            <a:prstGeom prst="rect">
              <a:avLst/>
            </a:prstGeom>
            <a:solidFill>
              <a:srgbClr val="2D1B3D"/>
            </a:solidFill>
            <a:ln w="190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9" name="ticklbl_10">
              <a:extLst>
                <a:ext uri="{FF2B5EF4-FFF2-40B4-BE49-F238E27FC236}">
                  <a16:creationId xmlns:a16="http://schemas.microsoft.com/office/drawing/2014/main" id="{22E0CA40-6910-417D-9BE5-C595E9DEA3AC}"/>
                </a:ext>
              </a:extLst>
            </p:cNvPr>
            <p:cNvSpPr txBox="1"/>
            <p:nvPr/>
          </p:nvSpPr>
          <p:spPr>
            <a:xfrm>
              <a:off x="2193444" y="3733800"/>
              <a:ext cx="762000" cy="228600"/>
            </a:xfrm>
            <a:prstGeom prst="rect">
              <a:avLst/>
            </a:prstGeom>
            <a:noFill/>
          </p:spPr>
          <p:txBody>
            <a:bodyPr vertOverflow="overflow" vert="horz" wrap="none" rtlCol="0" anchor="t">
              <a:noAutofit/>
            </a:bodyPr>
            <a:lstStyle/>
            <a:p>
              <a:pPr algn="l"/>
              <a:r>
                <a:rPr lang="en-GB" sz="1300">
                  <a:solidFill>
                    <a:srgbClr val="2D1B3D"/>
                  </a:solidFill>
                </a:rPr>
                <a:t>10B</a:t>
              </a:r>
            </a:p>
          </p:txBody>
        </p:sp>
        <p:sp>
          <p:nvSpPr>
            <p:cNvPr id="10" name="tick_20">
              <a:extLst>
                <a:ext uri="{FF2B5EF4-FFF2-40B4-BE49-F238E27FC236}">
                  <a16:creationId xmlns:a16="http://schemas.microsoft.com/office/drawing/2014/main" id="{32E6B38B-7B22-4E3A-8AFE-D8015EAE3A00}"/>
                </a:ext>
              </a:extLst>
            </p:cNvPr>
            <p:cNvSpPr/>
            <p:nvPr/>
          </p:nvSpPr>
          <p:spPr>
            <a:xfrm>
              <a:off x="4004862" y="3568700"/>
              <a:ext cx="19050" cy="127000"/>
            </a:xfrm>
            <a:prstGeom prst="rect">
              <a:avLst/>
            </a:prstGeom>
            <a:solidFill>
              <a:srgbClr val="2D1B3D"/>
            </a:solidFill>
            <a:ln w="190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11" name="ticklbl_20">
              <a:extLst>
                <a:ext uri="{FF2B5EF4-FFF2-40B4-BE49-F238E27FC236}">
                  <a16:creationId xmlns:a16="http://schemas.microsoft.com/office/drawing/2014/main" id="{3ECFD7D4-D043-40A2-A0BC-14DAB15F91DB}"/>
                </a:ext>
              </a:extLst>
            </p:cNvPr>
            <p:cNvSpPr txBox="1"/>
            <p:nvPr/>
          </p:nvSpPr>
          <p:spPr>
            <a:xfrm>
              <a:off x="3633386" y="3733800"/>
              <a:ext cx="762000" cy="228600"/>
            </a:xfrm>
            <a:prstGeom prst="rect">
              <a:avLst/>
            </a:prstGeom>
            <a:noFill/>
          </p:spPr>
          <p:txBody>
            <a:bodyPr vertOverflow="overflow" vert="horz" wrap="none" rtlCol="0" anchor="t">
              <a:noAutofit/>
            </a:bodyPr>
            <a:lstStyle/>
            <a:p>
              <a:pPr algn="l"/>
              <a:r>
                <a:rPr lang="en-GB" sz="1300">
                  <a:solidFill>
                    <a:srgbClr val="2D1B3D"/>
                  </a:solidFill>
                </a:rPr>
                <a:t>20B</a:t>
              </a:r>
            </a:p>
          </p:txBody>
        </p:sp>
        <p:sp>
          <p:nvSpPr>
            <p:cNvPr id="12" name="tick_30">
              <a:extLst>
                <a:ext uri="{FF2B5EF4-FFF2-40B4-BE49-F238E27FC236}">
                  <a16:creationId xmlns:a16="http://schemas.microsoft.com/office/drawing/2014/main" id="{7FACB1A9-6325-416E-9378-1F5F62A59F42}"/>
                </a:ext>
              </a:extLst>
            </p:cNvPr>
            <p:cNvSpPr/>
            <p:nvPr/>
          </p:nvSpPr>
          <p:spPr>
            <a:xfrm>
              <a:off x="5444805" y="3568700"/>
              <a:ext cx="19050" cy="127000"/>
            </a:xfrm>
            <a:prstGeom prst="rect">
              <a:avLst/>
            </a:prstGeom>
            <a:solidFill>
              <a:srgbClr val="2D1B3D"/>
            </a:solidFill>
            <a:ln w="190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13" name="ticklbl_30">
              <a:extLst>
                <a:ext uri="{FF2B5EF4-FFF2-40B4-BE49-F238E27FC236}">
                  <a16:creationId xmlns:a16="http://schemas.microsoft.com/office/drawing/2014/main" id="{80A8C8CD-21C7-4E8B-BCC7-CB07D6724B1B}"/>
                </a:ext>
              </a:extLst>
            </p:cNvPr>
            <p:cNvSpPr txBox="1"/>
            <p:nvPr/>
          </p:nvSpPr>
          <p:spPr>
            <a:xfrm>
              <a:off x="5073329" y="3733800"/>
              <a:ext cx="762000" cy="228600"/>
            </a:xfrm>
            <a:prstGeom prst="rect">
              <a:avLst/>
            </a:prstGeom>
            <a:noFill/>
          </p:spPr>
          <p:txBody>
            <a:bodyPr vertOverflow="overflow" vert="horz" wrap="none" rtlCol="0" anchor="t">
              <a:noAutofit/>
            </a:bodyPr>
            <a:lstStyle/>
            <a:p>
              <a:pPr algn="l"/>
              <a:r>
                <a:rPr lang="en-GB" sz="1300">
                  <a:solidFill>
                    <a:srgbClr val="2D1B3D"/>
                  </a:solidFill>
                </a:rPr>
                <a:t>30B</a:t>
              </a:r>
            </a:p>
          </p:txBody>
        </p:sp>
        <p:sp>
          <p:nvSpPr>
            <p:cNvPr id="14" name="tick_40">
              <a:extLst>
                <a:ext uri="{FF2B5EF4-FFF2-40B4-BE49-F238E27FC236}">
                  <a16:creationId xmlns:a16="http://schemas.microsoft.com/office/drawing/2014/main" id="{F26EB6F0-78B8-469C-8CCC-D277B6EAAE02}"/>
                </a:ext>
              </a:extLst>
            </p:cNvPr>
            <p:cNvSpPr/>
            <p:nvPr/>
          </p:nvSpPr>
          <p:spPr>
            <a:xfrm>
              <a:off x="6884747" y="3568700"/>
              <a:ext cx="19050" cy="127000"/>
            </a:xfrm>
            <a:prstGeom prst="rect">
              <a:avLst/>
            </a:prstGeom>
            <a:solidFill>
              <a:srgbClr val="2D1B3D"/>
            </a:solidFill>
            <a:ln w="190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15" name="ticklbl_40">
              <a:extLst>
                <a:ext uri="{FF2B5EF4-FFF2-40B4-BE49-F238E27FC236}">
                  <a16:creationId xmlns:a16="http://schemas.microsoft.com/office/drawing/2014/main" id="{86FE75C7-1D6D-437D-90D7-BCE71662F7F2}"/>
                </a:ext>
              </a:extLst>
            </p:cNvPr>
            <p:cNvSpPr txBox="1"/>
            <p:nvPr/>
          </p:nvSpPr>
          <p:spPr>
            <a:xfrm>
              <a:off x="6513272" y="3733800"/>
              <a:ext cx="762000" cy="228600"/>
            </a:xfrm>
            <a:prstGeom prst="rect">
              <a:avLst/>
            </a:prstGeom>
            <a:noFill/>
          </p:spPr>
          <p:txBody>
            <a:bodyPr vertOverflow="overflow" vert="horz" wrap="none" rtlCol="0" anchor="t">
              <a:noAutofit/>
            </a:bodyPr>
            <a:lstStyle/>
            <a:p>
              <a:pPr algn="l"/>
              <a:r>
                <a:rPr lang="en-GB" sz="1300">
                  <a:solidFill>
                    <a:srgbClr val="2D1B3D"/>
                  </a:solidFill>
                </a:rPr>
                <a:t>40B</a:t>
              </a:r>
            </a:p>
          </p:txBody>
        </p:sp>
        <p:sp>
          <p:nvSpPr>
            <p:cNvPr id="16" name="tick_50">
              <a:extLst>
                <a:ext uri="{FF2B5EF4-FFF2-40B4-BE49-F238E27FC236}">
                  <a16:creationId xmlns:a16="http://schemas.microsoft.com/office/drawing/2014/main" id="{7C525C3B-E65B-42AC-AD2D-1D4DDDFB784B}"/>
                </a:ext>
              </a:extLst>
            </p:cNvPr>
            <p:cNvSpPr/>
            <p:nvPr/>
          </p:nvSpPr>
          <p:spPr>
            <a:xfrm>
              <a:off x="8324690" y="3568700"/>
              <a:ext cx="19050" cy="127000"/>
            </a:xfrm>
            <a:prstGeom prst="rect">
              <a:avLst/>
            </a:prstGeom>
            <a:solidFill>
              <a:srgbClr val="2D1B3D"/>
            </a:solidFill>
            <a:ln w="190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17" name="ticklbl_50">
              <a:extLst>
                <a:ext uri="{FF2B5EF4-FFF2-40B4-BE49-F238E27FC236}">
                  <a16:creationId xmlns:a16="http://schemas.microsoft.com/office/drawing/2014/main" id="{374E7706-EC98-4C6B-8316-284E58AD3E2F}"/>
                </a:ext>
              </a:extLst>
            </p:cNvPr>
            <p:cNvSpPr txBox="1"/>
            <p:nvPr/>
          </p:nvSpPr>
          <p:spPr>
            <a:xfrm>
              <a:off x="7953214" y="3733800"/>
              <a:ext cx="762000" cy="228600"/>
            </a:xfrm>
            <a:prstGeom prst="rect">
              <a:avLst/>
            </a:prstGeom>
            <a:noFill/>
          </p:spPr>
          <p:txBody>
            <a:bodyPr vertOverflow="overflow" vert="horz" wrap="none" rtlCol="0" anchor="t">
              <a:noAutofit/>
            </a:bodyPr>
            <a:lstStyle/>
            <a:p>
              <a:pPr algn="l"/>
              <a:r>
                <a:rPr lang="en-GB" sz="1300">
                  <a:solidFill>
                    <a:srgbClr val="2D1B3D"/>
                  </a:solidFill>
                </a:rPr>
                <a:t>50B</a:t>
              </a:r>
            </a:p>
          </p:txBody>
        </p:sp>
        <p:sp>
          <p:nvSpPr>
            <p:cNvPr id="18" name="tick_60">
              <a:extLst>
                <a:ext uri="{FF2B5EF4-FFF2-40B4-BE49-F238E27FC236}">
                  <a16:creationId xmlns:a16="http://schemas.microsoft.com/office/drawing/2014/main" id="{0326E89A-1CC9-4D56-BC80-BA25EBE74F8D}"/>
                </a:ext>
              </a:extLst>
            </p:cNvPr>
            <p:cNvSpPr/>
            <p:nvPr/>
          </p:nvSpPr>
          <p:spPr>
            <a:xfrm>
              <a:off x="9764632" y="3568700"/>
              <a:ext cx="19050" cy="127000"/>
            </a:xfrm>
            <a:prstGeom prst="rect">
              <a:avLst/>
            </a:prstGeom>
            <a:solidFill>
              <a:srgbClr val="2D1B3D"/>
            </a:solidFill>
            <a:ln w="190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19" name="ticklbl_60">
              <a:extLst>
                <a:ext uri="{FF2B5EF4-FFF2-40B4-BE49-F238E27FC236}">
                  <a16:creationId xmlns:a16="http://schemas.microsoft.com/office/drawing/2014/main" id="{79AC9E93-EF19-4974-847E-9C4A450EB571}"/>
                </a:ext>
              </a:extLst>
            </p:cNvPr>
            <p:cNvSpPr txBox="1"/>
            <p:nvPr/>
          </p:nvSpPr>
          <p:spPr>
            <a:xfrm>
              <a:off x="9393157" y="3733800"/>
              <a:ext cx="762000" cy="228600"/>
            </a:xfrm>
            <a:prstGeom prst="rect">
              <a:avLst/>
            </a:prstGeom>
            <a:noFill/>
          </p:spPr>
          <p:txBody>
            <a:bodyPr vertOverflow="overflow" vert="horz" wrap="none" rtlCol="0" anchor="t">
              <a:noAutofit/>
            </a:bodyPr>
            <a:lstStyle/>
            <a:p>
              <a:pPr algn="l"/>
              <a:r>
                <a:rPr lang="en-GB" sz="1300">
                  <a:solidFill>
                    <a:srgbClr val="2D1B3D"/>
                  </a:solidFill>
                </a:rPr>
                <a:t>60B</a:t>
              </a:r>
            </a:p>
          </p:txBody>
        </p:sp>
        <p:sp>
          <p:nvSpPr>
            <p:cNvPr id="20" name="tick_70">
              <a:extLst>
                <a:ext uri="{FF2B5EF4-FFF2-40B4-BE49-F238E27FC236}">
                  <a16:creationId xmlns:a16="http://schemas.microsoft.com/office/drawing/2014/main" id="{1F0B1CD9-63DF-47C4-8F90-BFE267EAC79D}"/>
                </a:ext>
              </a:extLst>
            </p:cNvPr>
            <p:cNvSpPr/>
            <p:nvPr/>
          </p:nvSpPr>
          <p:spPr>
            <a:xfrm>
              <a:off x="11204575" y="3568700"/>
              <a:ext cx="19050" cy="127000"/>
            </a:xfrm>
            <a:prstGeom prst="rect">
              <a:avLst/>
            </a:prstGeom>
            <a:solidFill>
              <a:srgbClr val="2D1B3D"/>
            </a:solidFill>
            <a:ln w="190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21" name="ticklbl_70">
              <a:extLst>
                <a:ext uri="{FF2B5EF4-FFF2-40B4-BE49-F238E27FC236}">
                  <a16:creationId xmlns:a16="http://schemas.microsoft.com/office/drawing/2014/main" id="{E96DA9C7-FA11-484E-A01E-58D29C594E40}"/>
                </a:ext>
              </a:extLst>
            </p:cNvPr>
            <p:cNvSpPr txBox="1"/>
            <p:nvPr/>
          </p:nvSpPr>
          <p:spPr>
            <a:xfrm>
              <a:off x="10833100" y="3733800"/>
              <a:ext cx="762000" cy="228600"/>
            </a:xfrm>
            <a:prstGeom prst="rect">
              <a:avLst/>
            </a:prstGeom>
            <a:noFill/>
          </p:spPr>
          <p:txBody>
            <a:bodyPr vertOverflow="overflow" vert="horz" wrap="none" rtlCol="0" anchor="t">
              <a:noAutofit/>
            </a:bodyPr>
            <a:lstStyle/>
            <a:p>
              <a:pPr algn="l"/>
              <a:r>
                <a:rPr lang="en-GB" sz="1300">
                  <a:solidFill>
                    <a:srgbClr val="2D1B3D"/>
                  </a:solidFill>
                </a:rPr>
                <a:t>70B</a:t>
              </a:r>
            </a:p>
          </p:txBody>
        </p:sp>
        <p:sp>
          <p:nvSpPr>
            <p:cNvPr id="44" name="dot_0">
              <a:extLst>
                <a:ext uri="{FF2B5EF4-FFF2-40B4-BE49-F238E27FC236}">
                  <a16:creationId xmlns:a16="http://schemas.microsoft.com/office/drawing/2014/main" id="{CD454A68-1385-4E90-BCDB-1B1D13DA8E41}"/>
                </a:ext>
              </a:extLst>
            </p:cNvPr>
            <p:cNvSpPr/>
            <p:nvPr/>
          </p:nvSpPr>
          <p:spPr>
            <a:xfrm>
              <a:off x="1117600" y="3543300"/>
              <a:ext cx="177800" cy="177800"/>
            </a:xfrm>
            <a:prstGeom prst="ellipse">
              <a:avLst/>
            </a:prstGeom>
            <a:solidFill>
              <a:srgbClr val="6B1F6B"/>
            </a:solidFill>
            <a:ln w="19050" cap="flat" cmpd="sng" algn="ctr">
              <a:solidFill>
                <a:srgbClr val="FFFFFF"/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45" name="stem_0">
              <a:extLst>
                <a:ext uri="{FF2B5EF4-FFF2-40B4-BE49-F238E27FC236}">
                  <a16:creationId xmlns:a16="http://schemas.microsoft.com/office/drawing/2014/main" id="{F4B25B0A-78D4-4112-A377-652B6C41CF60}"/>
                </a:ext>
              </a:extLst>
            </p:cNvPr>
            <p:cNvSpPr/>
            <p:nvPr/>
          </p:nvSpPr>
          <p:spPr>
            <a:xfrm>
              <a:off x="1200150" y="2400300"/>
              <a:ext cx="12700" cy="1143000"/>
            </a:xfrm>
            <a:prstGeom prst="rect">
              <a:avLst/>
            </a:prstGeom>
            <a:solidFill>
              <a:srgbClr val="6B1F6B"/>
            </a:solidFill>
            <a:ln w="190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46" name="mdllbl_0">
              <a:extLst>
                <a:ext uri="{FF2B5EF4-FFF2-40B4-BE49-F238E27FC236}">
                  <a16:creationId xmlns:a16="http://schemas.microsoft.com/office/drawing/2014/main" id="{6300C30D-A04A-4190-AC37-A52DA3B3E860}"/>
                </a:ext>
              </a:extLst>
            </p:cNvPr>
            <p:cNvSpPr txBox="1"/>
            <p:nvPr/>
          </p:nvSpPr>
          <p:spPr>
            <a:xfrm>
              <a:off x="444500" y="1892300"/>
              <a:ext cx="1524000" cy="584200"/>
            </a:xfrm>
            <a:prstGeom prst="rect">
              <a:avLst/>
            </a:prstGeom>
            <a:noFill/>
          </p:spPr>
          <p:txBody>
            <a:bodyPr vertOverflow="overflow" vert="horz" wrap="square" rtlCol="0" anchor="b" anchorCtr="0">
              <a:noAutofit/>
            </a:bodyPr>
            <a:lstStyle/>
            <a:p>
              <a:pPr algn="ctr"/>
              <a:r>
                <a:rPr lang="en-GB" sz="1400" b="1">
                  <a:solidFill>
                    <a:srgbClr val="6B1F6B"/>
                  </a:solidFill>
                </a:rPr>
                <a:t>Qwen 2.5
0.5B</a:t>
              </a:r>
            </a:p>
          </p:txBody>
        </p:sp>
        <p:sp>
          <p:nvSpPr>
            <p:cNvPr id="47" name="dot_1">
              <a:extLst>
                <a:ext uri="{FF2B5EF4-FFF2-40B4-BE49-F238E27FC236}">
                  <a16:creationId xmlns:a16="http://schemas.microsoft.com/office/drawing/2014/main" id="{CC5F3D71-5AB7-4323-AAC2-B0F2329DBAC5}"/>
                </a:ext>
              </a:extLst>
            </p:cNvPr>
            <p:cNvSpPr/>
            <p:nvPr/>
          </p:nvSpPr>
          <p:spPr>
            <a:xfrm>
              <a:off x="1333591" y="3543300"/>
              <a:ext cx="177800" cy="177800"/>
            </a:xfrm>
            <a:prstGeom prst="ellipse">
              <a:avLst/>
            </a:prstGeom>
            <a:solidFill>
              <a:srgbClr val="2BB8B8"/>
            </a:solidFill>
            <a:ln w="19050" cap="flat" cmpd="sng" algn="ctr">
              <a:solidFill>
                <a:srgbClr val="FFFFFF"/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48" name="stem_1">
              <a:extLst>
                <a:ext uri="{FF2B5EF4-FFF2-40B4-BE49-F238E27FC236}">
                  <a16:creationId xmlns:a16="http://schemas.microsoft.com/office/drawing/2014/main" id="{03FBE758-2362-4B86-9AA8-E7EFA32270B5}"/>
                </a:ext>
              </a:extLst>
            </p:cNvPr>
            <p:cNvSpPr/>
            <p:nvPr/>
          </p:nvSpPr>
          <p:spPr>
            <a:xfrm>
              <a:off x="1416141" y="3721100"/>
              <a:ext cx="12700" cy="457200"/>
            </a:xfrm>
            <a:prstGeom prst="rect">
              <a:avLst/>
            </a:prstGeom>
            <a:solidFill>
              <a:srgbClr val="2BB8B8"/>
            </a:solidFill>
            <a:ln w="190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49" name="mdllbl_1">
              <a:extLst>
                <a:ext uri="{FF2B5EF4-FFF2-40B4-BE49-F238E27FC236}">
                  <a16:creationId xmlns:a16="http://schemas.microsoft.com/office/drawing/2014/main" id="{8D365209-D955-452C-BFE9-48373F1F0B96}"/>
                </a:ext>
              </a:extLst>
            </p:cNvPr>
            <p:cNvSpPr txBox="1"/>
            <p:nvPr/>
          </p:nvSpPr>
          <p:spPr>
            <a:xfrm>
              <a:off x="660490" y="4203700"/>
              <a:ext cx="1524000" cy="584200"/>
            </a:xfrm>
            <a:prstGeom prst="rect">
              <a:avLst/>
            </a:prstGeom>
            <a:noFill/>
          </p:spPr>
          <p:txBody>
            <a:bodyPr vertOverflow="overflow" vert="horz" wrap="square" rtlCol="0" anchor="t" anchorCtr="0">
              <a:noAutofit/>
            </a:bodyPr>
            <a:lstStyle/>
            <a:p>
              <a:pPr algn="ctr"/>
              <a:r>
                <a:rPr lang="en-GB" sz="1400" b="1">
                  <a:solidFill>
                    <a:srgbClr val="2BB8B8"/>
                  </a:solidFill>
                </a:rPr>
                <a:t>Gemma 2
2B</a:t>
              </a:r>
            </a:p>
          </p:txBody>
        </p:sp>
        <p:sp>
          <p:nvSpPr>
            <p:cNvPr id="50" name="dot_2">
              <a:extLst>
                <a:ext uri="{FF2B5EF4-FFF2-40B4-BE49-F238E27FC236}">
                  <a16:creationId xmlns:a16="http://schemas.microsoft.com/office/drawing/2014/main" id="{EA05C106-21B1-4D30-8A4D-4C3248599FC5}"/>
                </a:ext>
              </a:extLst>
            </p:cNvPr>
            <p:cNvSpPr/>
            <p:nvPr/>
          </p:nvSpPr>
          <p:spPr>
            <a:xfrm>
              <a:off x="1592781" y="3543300"/>
              <a:ext cx="177800" cy="177800"/>
            </a:xfrm>
            <a:prstGeom prst="ellipse">
              <a:avLst/>
            </a:prstGeom>
            <a:solidFill>
              <a:srgbClr val="6B1F6B"/>
            </a:solidFill>
            <a:ln w="19050" cap="flat" cmpd="sng" algn="ctr">
              <a:solidFill>
                <a:srgbClr val="FFFFFF"/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51" name="stem_2">
              <a:extLst>
                <a:ext uri="{FF2B5EF4-FFF2-40B4-BE49-F238E27FC236}">
                  <a16:creationId xmlns:a16="http://schemas.microsoft.com/office/drawing/2014/main" id="{30C18001-1DC7-48D7-BBE0-F42C4EDC7B38}"/>
                </a:ext>
              </a:extLst>
            </p:cNvPr>
            <p:cNvSpPr/>
            <p:nvPr/>
          </p:nvSpPr>
          <p:spPr>
            <a:xfrm>
              <a:off x="1675331" y="3086100"/>
              <a:ext cx="12700" cy="457200"/>
            </a:xfrm>
            <a:prstGeom prst="rect">
              <a:avLst/>
            </a:prstGeom>
            <a:solidFill>
              <a:srgbClr val="6B1F6B"/>
            </a:solidFill>
            <a:ln w="190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52" name="mdllbl_2">
              <a:extLst>
                <a:ext uri="{FF2B5EF4-FFF2-40B4-BE49-F238E27FC236}">
                  <a16:creationId xmlns:a16="http://schemas.microsoft.com/office/drawing/2014/main" id="{704F53D4-76B3-44C3-8A3F-A906FFFC754E}"/>
                </a:ext>
              </a:extLst>
            </p:cNvPr>
            <p:cNvSpPr txBox="1"/>
            <p:nvPr/>
          </p:nvSpPr>
          <p:spPr>
            <a:xfrm>
              <a:off x="919680" y="2578100"/>
              <a:ext cx="1524000" cy="584200"/>
            </a:xfrm>
            <a:prstGeom prst="rect">
              <a:avLst/>
            </a:prstGeom>
            <a:noFill/>
          </p:spPr>
          <p:txBody>
            <a:bodyPr vertOverflow="overflow" vert="horz" wrap="square" rtlCol="0" anchor="b" anchorCtr="0">
              <a:noAutofit/>
            </a:bodyPr>
            <a:lstStyle/>
            <a:p>
              <a:pPr algn="ctr"/>
              <a:r>
                <a:rPr lang="en-GB" sz="1400" b="1">
                  <a:solidFill>
                    <a:srgbClr val="6B1F6B"/>
                  </a:solidFill>
                </a:rPr>
                <a:t>Phi-3 Mini
3.8B</a:t>
              </a:r>
            </a:p>
          </p:txBody>
        </p:sp>
        <p:sp>
          <p:nvSpPr>
            <p:cNvPr id="53" name="dot_3">
              <a:extLst>
                <a:ext uri="{FF2B5EF4-FFF2-40B4-BE49-F238E27FC236}">
                  <a16:creationId xmlns:a16="http://schemas.microsoft.com/office/drawing/2014/main" id="{FE3B0AA3-AB06-453F-B1DB-9FAD07288912}"/>
                </a:ext>
              </a:extLst>
            </p:cNvPr>
            <p:cNvSpPr/>
            <p:nvPr/>
          </p:nvSpPr>
          <p:spPr>
            <a:xfrm>
              <a:off x="2197556" y="3543300"/>
              <a:ext cx="177800" cy="177800"/>
            </a:xfrm>
            <a:prstGeom prst="ellipse">
              <a:avLst/>
            </a:prstGeom>
            <a:solidFill>
              <a:srgbClr val="2BB8B8"/>
            </a:solidFill>
            <a:ln w="19050" cap="flat" cmpd="sng" algn="ctr">
              <a:solidFill>
                <a:srgbClr val="FFFFFF"/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54" name="stem_3">
              <a:extLst>
                <a:ext uri="{FF2B5EF4-FFF2-40B4-BE49-F238E27FC236}">
                  <a16:creationId xmlns:a16="http://schemas.microsoft.com/office/drawing/2014/main" id="{3BB1AB9F-5609-4F6B-986E-E4F408872E8B}"/>
                </a:ext>
              </a:extLst>
            </p:cNvPr>
            <p:cNvSpPr/>
            <p:nvPr/>
          </p:nvSpPr>
          <p:spPr>
            <a:xfrm>
              <a:off x="2280106" y="3721100"/>
              <a:ext cx="12700" cy="1143000"/>
            </a:xfrm>
            <a:prstGeom prst="rect">
              <a:avLst/>
            </a:prstGeom>
            <a:solidFill>
              <a:srgbClr val="2BB8B8"/>
            </a:solidFill>
            <a:ln w="190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55" name="mdllbl_3">
              <a:extLst>
                <a:ext uri="{FF2B5EF4-FFF2-40B4-BE49-F238E27FC236}">
                  <a16:creationId xmlns:a16="http://schemas.microsoft.com/office/drawing/2014/main" id="{F4A97BF4-5799-4465-9E3A-A9869BA95D20}"/>
                </a:ext>
              </a:extLst>
            </p:cNvPr>
            <p:cNvSpPr txBox="1"/>
            <p:nvPr/>
          </p:nvSpPr>
          <p:spPr>
            <a:xfrm>
              <a:off x="1524455" y="4889500"/>
              <a:ext cx="1524000" cy="584200"/>
            </a:xfrm>
            <a:prstGeom prst="rect">
              <a:avLst/>
            </a:prstGeom>
            <a:noFill/>
          </p:spPr>
          <p:txBody>
            <a:bodyPr vertOverflow="overflow" vert="horz" wrap="square" rtlCol="0" anchor="t" anchorCtr="0">
              <a:noAutofit/>
            </a:bodyPr>
            <a:lstStyle/>
            <a:p>
              <a:pPr algn="ctr"/>
              <a:r>
                <a:rPr lang="en-GB" sz="1400" b="1">
                  <a:solidFill>
                    <a:srgbClr val="2BB8B8"/>
                  </a:solidFill>
                </a:rPr>
                <a:t>Llama 3.1
8B</a:t>
              </a:r>
            </a:p>
          </p:txBody>
        </p:sp>
        <p:sp>
          <p:nvSpPr>
            <p:cNvPr id="56" name="dot_4">
              <a:extLst>
                <a:ext uri="{FF2B5EF4-FFF2-40B4-BE49-F238E27FC236}">
                  <a16:creationId xmlns:a16="http://schemas.microsoft.com/office/drawing/2014/main" id="{FC37850B-1ED6-4AAC-BBC8-8D5E81361354}"/>
                </a:ext>
              </a:extLst>
            </p:cNvPr>
            <p:cNvSpPr/>
            <p:nvPr/>
          </p:nvSpPr>
          <p:spPr>
            <a:xfrm>
              <a:off x="4213476" y="3543300"/>
              <a:ext cx="177800" cy="177800"/>
            </a:xfrm>
            <a:prstGeom prst="ellipse">
              <a:avLst/>
            </a:prstGeom>
            <a:solidFill>
              <a:srgbClr val="6B1F6B"/>
            </a:solidFill>
            <a:ln w="19050" cap="flat" cmpd="sng" algn="ctr">
              <a:solidFill>
                <a:srgbClr val="FFFFFF"/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57" name="stem_4">
              <a:extLst>
                <a:ext uri="{FF2B5EF4-FFF2-40B4-BE49-F238E27FC236}">
                  <a16:creationId xmlns:a16="http://schemas.microsoft.com/office/drawing/2014/main" id="{ECCC6722-83BC-4126-993A-E2072E198D90}"/>
                </a:ext>
              </a:extLst>
            </p:cNvPr>
            <p:cNvSpPr/>
            <p:nvPr/>
          </p:nvSpPr>
          <p:spPr>
            <a:xfrm>
              <a:off x="4296026" y="3086100"/>
              <a:ext cx="12700" cy="457200"/>
            </a:xfrm>
            <a:prstGeom prst="rect">
              <a:avLst/>
            </a:prstGeom>
            <a:solidFill>
              <a:srgbClr val="6B1F6B"/>
            </a:solidFill>
            <a:ln w="190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58" name="mdllbl_4">
              <a:extLst>
                <a:ext uri="{FF2B5EF4-FFF2-40B4-BE49-F238E27FC236}">
                  <a16:creationId xmlns:a16="http://schemas.microsoft.com/office/drawing/2014/main" id="{3FC39530-391E-48CF-A408-EE639DFC7A39}"/>
                </a:ext>
              </a:extLst>
            </p:cNvPr>
            <p:cNvSpPr txBox="1"/>
            <p:nvPr/>
          </p:nvSpPr>
          <p:spPr>
            <a:xfrm>
              <a:off x="3540376" y="2578100"/>
              <a:ext cx="1524000" cy="584200"/>
            </a:xfrm>
            <a:prstGeom prst="rect">
              <a:avLst/>
            </a:prstGeom>
            <a:noFill/>
          </p:spPr>
          <p:txBody>
            <a:bodyPr vertOverflow="overflow" vert="horz" wrap="square" rtlCol="0" anchor="b" anchorCtr="0">
              <a:noAutofit/>
            </a:bodyPr>
            <a:lstStyle/>
            <a:p>
              <a:pPr algn="ctr"/>
              <a:r>
                <a:rPr lang="en-GB" sz="1400" b="1">
                  <a:solidFill>
                    <a:srgbClr val="6B1F6B"/>
                  </a:solidFill>
                </a:rPr>
                <a:t>Mistral Small
22B</a:t>
              </a:r>
            </a:p>
          </p:txBody>
        </p:sp>
        <p:sp>
          <p:nvSpPr>
            <p:cNvPr id="59" name="dot_5">
              <a:extLst>
                <a:ext uri="{FF2B5EF4-FFF2-40B4-BE49-F238E27FC236}">
                  <a16:creationId xmlns:a16="http://schemas.microsoft.com/office/drawing/2014/main" id="{680FFF9C-3AD7-4B6B-9B0D-B95C4F22073D}"/>
                </a:ext>
              </a:extLst>
            </p:cNvPr>
            <p:cNvSpPr/>
            <p:nvPr/>
          </p:nvSpPr>
          <p:spPr>
            <a:xfrm>
              <a:off x="5653418" y="3543300"/>
              <a:ext cx="177800" cy="177800"/>
            </a:xfrm>
            <a:prstGeom prst="ellipse">
              <a:avLst/>
            </a:prstGeom>
            <a:solidFill>
              <a:srgbClr val="2BB8B8"/>
            </a:solidFill>
            <a:ln w="19050" cap="flat" cmpd="sng" algn="ctr">
              <a:solidFill>
                <a:srgbClr val="FFFFFF"/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60" name="stem_5">
              <a:extLst>
                <a:ext uri="{FF2B5EF4-FFF2-40B4-BE49-F238E27FC236}">
                  <a16:creationId xmlns:a16="http://schemas.microsoft.com/office/drawing/2014/main" id="{8BDBB21F-06C8-4557-BDF7-B7315DE43C12}"/>
                </a:ext>
              </a:extLst>
            </p:cNvPr>
            <p:cNvSpPr/>
            <p:nvPr/>
          </p:nvSpPr>
          <p:spPr>
            <a:xfrm>
              <a:off x="5735968" y="3721100"/>
              <a:ext cx="12700" cy="457200"/>
            </a:xfrm>
            <a:prstGeom prst="rect">
              <a:avLst/>
            </a:prstGeom>
            <a:solidFill>
              <a:srgbClr val="2BB8B8"/>
            </a:solidFill>
            <a:ln w="190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61" name="mdllbl_5">
              <a:extLst>
                <a:ext uri="{FF2B5EF4-FFF2-40B4-BE49-F238E27FC236}">
                  <a16:creationId xmlns:a16="http://schemas.microsoft.com/office/drawing/2014/main" id="{3406C169-6DB5-4DE4-9EAA-4D74822F32E0}"/>
                </a:ext>
              </a:extLst>
            </p:cNvPr>
            <p:cNvSpPr txBox="1"/>
            <p:nvPr/>
          </p:nvSpPr>
          <p:spPr>
            <a:xfrm>
              <a:off x="4980317" y="4203700"/>
              <a:ext cx="1524000" cy="584200"/>
            </a:xfrm>
            <a:prstGeom prst="rect">
              <a:avLst/>
            </a:prstGeom>
            <a:noFill/>
          </p:spPr>
          <p:txBody>
            <a:bodyPr vertOverflow="overflow" vert="horz" wrap="square" rtlCol="0" anchor="t" anchorCtr="0">
              <a:noAutofit/>
            </a:bodyPr>
            <a:lstStyle/>
            <a:p>
              <a:pPr algn="ctr"/>
              <a:r>
                <a:rPr lang="en-GB" sz="1400" b="1">
                  <a:solidFill>
                    <a:srgbClr val="2BB8B8"/>
                  </a:solidFill>
                </a:rPr>
                <a:t>Qwen 2.5
32B</a:t>
              </a:r>
            </a:p>
          </p:txBody>
        </p:sp>
        <p:sp>
          <p:nvSpPr>
            <p:cNvPr id="62" name="dot_6">
              <a:extLst>
                <a:ext uri="{FF2B5EF4-FFF2-40B4-BE49-F238E27FC236}">
                  <a16:creationId xmlns:a16="http://schemas.microsoft.com/office/drawing/2014/main" id="{92D34484-10A7-402C-95D4-A5EC8F8DD1B6}"/>
                </a:ext>
              </a:extLst>
            </p:cNvPr>
            <p:cNvSpPr/>
            <p:nvPr/>
          </p:nvSpPr>
          <p:spPr>
            <a:xfrm>
              <a:off x="11125200" y="3543300"/>
              <a:ext cx="177800" cy="177800"/>
            </a:xfrm>
            <a:prstGeom prst="ellipse">
              <a:avLst/>
            </a:prstGeom>
            <a:solidFill>
              <a:srgbClr val="6B1F6B"/>
            </a:solidFill>
            <a:ln w="19050" cap="flat" cmpd="sng" algn="ctr">
              <a:solidFill>
                <a:srgbClr val="FFFFFF"/>
              </a:solidFill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63" name="stem_6">
              <a:extLst>
                <a:ext uri="{FF2B5EF4-FFF2-40B4-BE49-F238E27FC236}">
                  <a16:creationId xmlns:a16="http://schemas.microsoft.com/office/drawing/2014/main" id="{DCB32705-A367-4578-842F-34590EEF53E4}"/>
                </a:ext>
              </a:extLst>
            </p:cNvPr>
            <p:cNvSpPr/>
            <p:nvPr/>
          </p:nvSpPr>
          <p:spPr>
            <a:xfrm>
              <a:off x="11207750" y="3086100"/>
              <a:ext cx="12700" cy="457200"/>
            </a:xfrm>
            <a:prstGeom prst="rect">
              <a:avLst/>
            </a:prstGeom>
            <a:solidFill>
              <a:srgbClr val="6B1F6B"/>
            </a:solidFill>
            <a:ln w="19050" cap="flat" cmpd="sng" algn="ctr">
              <a:noFill/>
              <a:prstDash val="solid"/>
              <a:miter lim="800000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clip" horzOverflow="clip" rtlCol="0" anchor="t"/>
            <a:lstStyle/>
            <a:p>
              <a:pPr algn="l"/>
              <a:endParaRPr lang="en-GB"/>
            </a:p>
          </p:txBody>
        </p:sp>
        <p:sp>
          <p:nvSpPr>
            <p:cNvPr id="64" name="mdllbl_6">
              <a:extLst>
                <a:ext uri="{FF2B5EF4-FFF2-40B4-BE49-F238E27FC236}">
                  <a16:creationId xmlns:a16="http://schemas.microsoft.com/office/drawing/2014/main" id="{C0F27451-5E9F-4745-9F15-0C75BFBDF65D}"/>
                </a:ext>
              </a:extLst>
            </p:cNvPr>
            <p:cNvSpPr txBox="1"/>
            <p:nvPr/>
          </p:nvSpPr>
          <p:spPr>
            <a:xfrm>
              <a:off x="10452100" y="2578100"/>
              <a:ext cx="1524000" cy="584200"/>
            </a:xfrm>
            <a:prstGeom prst="rect">
              <a:avLst/>
            </a:prstGeom>
            <a:noFill/>
          </p:spPr>
          <p:txBody>
            <a:bodyPr vertOverflow="overflow" vert="horz" wrap="square" rtlCol="0" anchor="b" anchorCtr="0">
              <a:noAutofit/>
            </a:bodyPr>
            <a:lstStyle/>
            <a:p>
              <a:pPr algn="ctr"/>
              <a:r>
                <a:rPr lang="en-GB" sz="1400" b="1">
                  <a:solidFill>
                    <a:srgbClr val="6B1F6B"/>
                  </a:solidFill>
                </a:rPr>
                <a:t>Llama 3.1
70B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DE06E06-ADD2-90BA-8B94-1291F5C82CFA}"/>
              </a:ext>
            </a:extLst>
          </p:cNvPr>
          <p:cNvSpPr txBox="1"/>
          <p:nvPr/>
        </p:nvSpPr>
        <p:spPr>
          <a:xfrm>
            <a:off x="158749" y="5471584"/>
            <a:ext cx="3714751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Basic classification, keyword extraction, simple sentiment coding, short summaries</a:t>
            </a:r>
          </a:p>
          <a:p>
            <a:r>
              <a:rPr lang="en-US" sz="1600">
                <a:ea typeface="Open Sans"/>
                <a:cs typeface="Open Sans"/>
              </a:rPr>
              <a:t>2-4GB RAM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615DA6-ABDB-E75E-976B-08DF2575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17" y="227542"/>
            <a:ext cx="10515600" cy="637647"/>
          </a:xfrm>
        </p:spPr>
        <p:txBody>
          <a:bodyPr>
            <a:normAutofit fontScale="90000"/>
          </a:bodyPr>
          <a:lstStyle/>
          <a:p>
            <a:r>
              <a:rPr lang="en-GB"/>
              <a:t>Local model </a:t>
            </a:r>
            <a:r>
              <a:rPr lang="en-GB" err="1"/>
              <a:t>scal</a:t>
            </a:r>
            <a:r>
              <a:rPr lang="en-GB"/>
              <a:t>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0AABAF-D77B-96E9-2A3E-AC2B94D5F7AE}"/>
              </a:ext>
            </a:extLst>
          </p:cNvPr>
          <p:cNvSpPr txBox="1"/>
          <p:nvPr/>
        </p:nvSpPr>
        <p:spPr>
          <a:xfrm>
            <a:off x="3947582" y="973667"/>
            <a:ext cx="3714751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High-quality business analysis, robust coding frameworks, better instruction following, stronger writing quality</a:t>
            </a:r>
            <a:endParaRPr lang="en-US"/>
          </a:p>
          <a:p>
            <a:r>
              <a:rPr lang="en-US" sz="1600">
                <a:ea typeface="Open Sans"/>
                <a:cs typeface="Open Sans"/>
              </a:rPr>
              <a:t>16-32GB RAM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4FAF12-AFD4-7BD8-0BCB-4D36DD0864A1}"/>
              </a:ext>
            </a:extLst>
          </p:cNvPr>
          <p:cNvCxnSpPr/>
          <p:nvPr/>
        </p:nvCxnSpPr>
        <p:spPr>
          <a:xfrm flipV="1">
            <a:off x="1322917" y="3640666"/>
            <a:ext cx="0" cy="1830916"/>
          </a:xfrm>
          <a:prstGeom prst="straightConnector1">
            <a:avLst/>
          </a:prstGeom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98AF272-C33F-DB42-2CDF-FA3CFEBD0702}"/>
              </a:ext>
            </a:extLst>
          </p:cNvPr>
          <p:cNvCxnSpPr>
            <a:cxnSpLocks/>
          </p:cNvCxnSpPr>
          <p:nvPr/>
        </p:nvCxnSpPr>
        <p:spPr>
          <a:xfrm flipV="1">
            <a:off x="5746750" y="2455332"/>
            <a:ext cx="0" cy="1143000"/>
          </a:xfrm>
          <a:prstGeom prst="straightConnector1">
            <a:avLst/>
          </a:prstGeom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4E42F8-89A6-130A-0609-F3AD02B7B78B}"/>
              </a:ext>
            </a:extLst>
          </p:cNvPr>
          <p:cNvCxnSpPr>
            <a:cxnSpLocks/>
          </p:cNvCxnSpPr>
          <p:nvPr/>
        </p:nvCxnSpPr>
        <p:spPr>
          <a:xfrm flipV="1">
            <a:off x="11207749" y="3725331"/>
            <a:ext cx="0" cy="1016001"/>
          </a:xfrm>
          <a:prstGeom prst="straightConnector1">
            <a:avLst/>
          </a:prstGeom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99A26B9-B9DB-1773-8219-9E95C487B270}"/>
              </a:ext>
            </a:extLst>
          </p:cNvPr>
          <p:cNvSpPr txBox="1"/>
          <p:nvPr/>
        </p:nvSpPr>
        <p:spPr>
          <a:xfrm>
            <a:off x="7990415" y="4741333"/>
            <a:ext cx="3714751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Frontier-level reasoning, sophisticated assistants, near cloud-quality outputs</a:t>
            </a:r>
            <a:endParaRPr lang="en-US">
              <a:ea typeface="Open Sans"/>
              <a:cs typeface="Open Sans"/>
            </a:endParaRPr>
          </a:p>
          <a:p>
            <a:r>
              <a:rPr lang="en-US" sz="1600">
                <a:ea typeface="Open Sans"/>
                <a:cs typeface="Open Sans"/>
              </a:rPr>
              <a:t>64-256GB+ RAM (Multi GPU)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323465-2CB1-534C-23CC-5AB387D4028B}"/>
              </a:ext>
            </a:extLst>
          </p:cNvPr>
          <p:cNvSpPr txBox="1"/>
          <p:nvPr/>
        </p:nvSpPr>
        <p:spPr>
          <a:xfrm>
            <a:off x="8424333" y="984250"/>
            <a:ext cx="25400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ea typeface="Open Sans"/>
                <a:cs typeface="Open Sans"/>
              </a:rPr>
              <a:t>By no means an exhaustive list of Local LLMs!</a:t>
            </a:r>
          </a:p>
        </p:txBody>
      </p:sp>
    </p:spTree>
    <p:extLst>
      <p:ext uri="{BB962C8B-B14F-4D97-AF65-F5344CB8AC3E}">
        <p14:creationId xmlns:p14="http://schemas.microsoft.com/office/powerpoint/2010/main" val="307598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calLLM">
            <a:hlinkClick r:id="" action="ppaction://media"/>
            <a:extLst>
              <a:ext uri="{FF2B5EF4-FFF2-40B4-BE49-F238E27FC236}">
                <a16:creationId xmlns:a16="http://schemas.microsoft.com/office/drawing/2014/main" id="{8C3E97A0-AD24-F63D-F229-A32D44F54A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4919" y="240824"/>
            <a:ext cx="10202161" cy="63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2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3211B-E9D6-E667-3638-3598D0654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37340E-E94E-D9FF-4655-05D4DAE29FE5}"/>
              </a:ext>
            </a:extLst>
          </p:cNvPr>
          <p:cNvSpPr/>
          <p:nvPr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rgbClr val="C8322D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4AC838-DEA2-634E-B4F8-B0224DEC334A}"/>
              </a:ext>
            </a:extLst>
          </p:cNvPr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rgbClr val="2BB8B8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42238-ECAB-0574-F451-42EF6097BDCB}"/>
              </a:ext>
            </a:extLst>
          </p:cNvPr>
          <p:cNvSpPr txBox="1"/>
          <p:nvPr/>
        </p:nvSpPr>
        <p:spPr>
          <a:xfrm>
            <a:off x="508000" y="1016000"/>
            <a:ext cx="2286000" cy="3556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b="1">
                <a:solidFill>
                  <a:srgbClr val="2BB8B8"/>
                </a:solidFill>
                <a:latin typeface="Montserrat"/>
              </a:rPr>
              <a:t>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B2679-1B94-4865-7FDE-99649CC6EDBC}"/>
              </a:ext>
            </a:extLst>
          </p:cNvPr>
          <p:cNvSpPr txBox="1"/>
          <p:nvPr/>
        </p:nvSpPr>
        <p:spPr>
          <a:xfrm>
            <a:off x="508000" y="1460500"/>
            <a:ext cx="2286000" cy="1905000"/>
          </a:xfrm>
          <a:prstGeom prst="rect">
            <a:avLst/>
          </a:prstGeom>
          <a:noFill/>
        </p:spPr>
        <p:txBody>
          <a:bodyPr vertOverflow="overflow" vert="horz" wrap="none" rtlCol="0" anchor="t">
            <a:noAutofit/>
          </a:bodyPr>
          <a:lstStyle/>
          <a:p>
            <a:pPr algn="l"/>
            <a:r>
              <a:rPr lang="en-GB" sz="16000" b="1">
                <a:solidFill>
                  <a:srgbClr val="FFFFFF"/>
                </a:solidFill>
                <a:latin typeface="Montserrat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4246-AE36-194F-F5F6-4D65F958CE13}"/>
              </a:ext>
            </a:extLst>
          </p:cNvPr>
          <p:cNvSpPr txBox="1"/>
          <p:nvPr/>
        </p:nvSpPr>
        <p:spPr>
          <a:xfrm>
            <a:off x="508000" y="3429000"/>
            <a:ext cx="2286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sz="2200" i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of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5F3571-ED54-0F30-37EB-B17389BBBF92}"/>
              </a:ext>
            </a:extLst>
          </p:cNvPr>
          <p:cNvSpPr txBox="1"/>
          <p:nvPr/>
        </p:nvSpPr>
        <p:spPr>
          <a:xfrm>
            <a:off x="3556000" y="762000"/>
            <a:ext cx="2540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sz="1400" b="1">
                <a:solidFill>
                  <a:srgbClr val="C8322D"/>
                </a:solidFill>
                <a:latin typeface="Montserrat"/>
              </a:rPr>
              <a:t>CHALLENGER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F789A-57CB-6F04-1629-E3B6911679C2}"/>
              </a:ext>
            </a:extLst>
          </p:cNvPr>
          <p:cNvSpPr txBox="1"/>
          <p:nvPr/>
        </p:nvSpPr>
        <p:spPr>
          <a:xfrm>
            <a:off x="3556000" y="1079500"/>
            <a:ext cx="8128000" cy="52322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sz="2800" b="1">
                <a:solidFill>
                  <a:srgbClr val="4A1A4F"/>
                </a:solidFill>
                <a:latin typeface="Montserrat"/>
              </a:rPr>
              <a:t>John McConnell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0027EB-4255-86A7-373B-1DB37F39F69F}"/>
              </a:ext>
            </a:extLst>
          </p:cNvPr>
          <p:cNvSpPr txBox="1"/>
          <p:nvPr/>
        </p:nvSpPr>
        <p:spPr>
          <a:xfrm>
            <a:off x="3556000" y="1905000"/>
            <a:ext cx="2540000" cy="2794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sz="1400" b="1">
                <a:solidFill>
                  <a:srgbClr val="E85D5D"/>
                </a:solidFill>
                <a:latin typeface="Montserrat"/>
              </a:rPr>
              <a:t>THE IDEA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0C338-497A-7DA0-A159-720FCA2EB05D}"/>
              </a:ext>
            </a:extLst>
          </p:cNvPr>
          <p:cNvSpPr txBox="1"/>
          <p:nvPr/>
        </p:nvSpPr>
        <p:spPr>
          <a:xfrm>
            <a:off x="3595076" y="2260600"/>
            <a:ext cx="8587154" cy="1077218"/>
          </a:xfrm>
          <a:prstGeom prst="rect">
            <a:avLst/>
          </a:prstGeom>
          <a:noFill/>
        </p:spPr>
        <p:txBody>
          <a:bodyPr vertOverflow="overflow" vert="horz"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rgbClr val="2D1B3D"/>
                </a:solidFill>
                <a:latin typeface="Montserrat"/>
              </a:rPr>
              <a:t>Model Context Protocols(MCPs) for survey research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C58CF4-5320-3146-6089-769E59A915DA}"/>
              </a:ext>
            </a:extLst>
          </p:cNvPr>
          <p:cNvSpPr/>
          <p:nvPr/>
        </p:nvSpPr>
        <p:spPr>
          <a:xfrm>
            <a:off x="3588564" y="3855590"/>
            <a:ext cx="8128000" cy="1905000"/>
          </a:xfrm>
          <a:prstGeom prst="rect">
            <a:avLst/>
          </a:prstGeom>
          <a:solidFill>
            <a:srgbClr val="F4EEF5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7BCA21-B9D6-1DB3-2D81-62382D25073D}"/>
              </a:ext>
            </a:extLst>
          </p:cNvPr>
          <p:cNvSpPr/>
          <p:nvPr/>
        </p:nvSpPr>
        <p:spPr>
          <a:xfrm>
            <a:off x="3556000" y="3810000"/>
            <a:ext cx="76200" cy="1905000"/>
          </a:xfrm>
          <a:prstGeom prst="rect">
            <a:avLst/>
          </a:prstGeom>
          <a:solidFill>
            <a:srgbClr val="2BB8B8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F2CB3A-8B26-D075-02A6-112DD65CFBF3}"/>
              </a:ext>
            </a:extLst>
          </p:cNvPr>
          <p:cNvSpPr txBox="1"/>
          <p:nvPr/>
        </p:nvSpPr>
        <p:spPr>
          <a:xfrm>
            <a:off x="3841750" y="3958167"/>
            <a:ext cx="7620000" cy="1708160"/>
          </a:xfrm>
          <a:prstGeom prst="rect">
            <a:avLst/>
          </a:prstGeom>
          <a:noFill/>
        </p:spPr>
        <p:txBody>
          <a:bodyPr vertOverflow="overflow" vert="horz" wrap="square" lIns="91440" tIns="45720" rIns="91440" bIns="45720" rtlCol="0" anchor="t">
            <a:spAutoFit/>
          </a:bodyPr>
          <a:lstStyle/>
          <a:p>
            <a:r>
              <a:rPr lang="en-US" sz="1500">
                <a:solidFill>
                  <a:srgbClr val="2D1B3D"/>
                </a:solidFill>
                <a:latin typeface="Open Sans"/>
                <a:ea typeface="Open Sans"/>
                <a:cs typeface="Open Sans"/>
              </a:rPr>
              <a:t>Why it matters: </a:t>
            </a:r>
            <a:endParaRPr lang="en-GB" sz="1500">
              <a:solidFill>
                <a:srgbClr val="2D1B3D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1500" dirty="0">
                <a:solidFill>
                  <a:srgbClr val="2D1B3D"/>
                </a:solidFill>
                <a:latin typeface="Open Sans"/>
                <a:ea typeface="Open Sans"/>
                <a:cs typeface="Open Sans"/>
              </a:rPr>
              <a:t>As we move more into Agentic AI they govern, specify and orchestrate the whole shebang
Proof point: </a:t>
            </a:r>
            <a:r>
              <a:rPr lang="en-US" sz="1500" dirty="0">
                <a:solidFill>
                  <a:srgbClr val="2D1B3D"/>
                </a:solidFill>
                <a:ea typeface="+mn-lt"/>
                <a:cs typeface="+mn-lt"/>
              </a:rPr>
              <a:t> </a:t>
            </a:r>
            <a:endParaRPr lang="en-GB" sz="1500" dirty="0">
              <a:solidFill>
                <a:srgbClr val="2D1B3D"/>
              </a:solidFill>
              <a:ea typeface="+mn-lt"/>
              <a:cs typeface="+mn-lt"/>
            </a:endParaRPr>
          </a:p>
          <a:p>
            <a:r>
              <a:rPr lang="en-US" sz="1500" dirty="0">
                <a:solidFill>
                  <a:srgbClr val="2D1B3D"/>
                </a:solidFill>
                <a:ea typeface="+mn-lt"/>
                <a:cs typeface="+mn-lt"/>
              </a:rPr>
              <a:t>Without strong tool governance, agentic AI can become an enthusiastic junior </a:t>
            </a:r>
            <a:r>
              <a:rPr lang="en-US" sz="1500">
                <a:solidFill>
                  <a:srgbClr val="2D1B3D"/>
                </a:solidFill>
                <a:ea typeface="+mn-lt"/>
                <a:cs typeface="+mn-lt"/>
              </a:rPr>
              <a:t>analyst with admin rights. (or worse … MUCH WORSE)</a:t>
            </a:r>
            <a:endParaRPr lang="en-GB" sz="1500">
              <a:solidFill>
                <a:srgbClr val="2D1B3D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CEB8C9-3D38-1C6D-E51D-197F5A43A0CD}"/>
              </a:ext>
            </a:extLst>
          </p:cNvPr>
          <p:cNvSpPr/>
          <p:nvPr/>
        </p:nvSpPr>
        <p:spPr>
          <a:xfrm>
            <a:off x="3556000" y="6032500"/>
            <a:ext cx="8128000" cy="571500"/>
          </a:xfrm>
          <a:prstGeom prst="rect">
            <a:avLst/>
          </a:prstGeom>
          <a:solidFill>
            <a:srgbClr val="2BB8B8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ABFDFC-6BF6-F593-653E-ABD742F2A4A9}"/>
              </a:ext>
            </a:extLst>
          </p:cNvPr>
          <p:cNvSpPr txBox="1"/>
          <p:nvPr/>
        </p:nvSpPr>
        <p:spPr>
          <a:xfrm>
            <a:off x="3556000" y="6159500"/>
            <a:ext cx="8128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US" sz="1600" b="1">
                <a:solidFill>
                  <a:srgbClr val="FFFFFF"/>
                </a:solidFill>
                <a:latin typeface="Montserrat"/>
              </a:rPr>
              <a:t>AUDIENCE VOTE  →  Does this idea win the round?</a:t>
            </a:r>
            <a:endParaRPr lang="en-GB" sz="1600" b="1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F9AD38B-7A39-D80F-563B-DC52600A3956}"/>
              </a:ext>
            </a:extLst>
          </p:cNvPr>
          <p:cNvSpPr/>
          <p:nvPr/>
        </p:nvSpPr>
        <p:spPr>
          <a:xfrm>
            <a:off x="11303000" y="381000"/>
            <a:ext cx="177800" cy="177800"/>
          </a:xfrm>
          <a:prstGeom prst="ellipse">
            <a:avLst/>
          </a:prstGeom>
          <a:solidFill>
            <a:srgbClr val="F5C419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0B0E94-D9FB-0A6D-6BAC-34FE93F7EBE0}"/>
              </a:ext>
            </a:extLst>
          </p:cNvPr>
          <p:cNvSpPr/>
          <p:nvPr/>
        </p:nvSpPr>
        <p:spPr>
          <a:xfrm>
            <a:off x="11620500" y="698500"/>
            <a:ext cx="127000" cy="127000"/>
          </a:xfrm>
          <a:prstGeom prst="ellipse">
            <a:avLst/>
          </a:prstGeom>
          <a:solidFill>
            <a:srgbClr val="E85D5D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2905AA-F758-EB23-EA0F-569DCA24A775}"/>
              </a:ext>
            </a:extLst>
          </p:cNvPr>
          <p:cNvSpPr txBox="1"/>
          <p:nvPr/>
        </p:nvSpPr>
        <p:spPr>
          <a:xfrm>
            <a:off x="508000" y="4572000"/>
            <a:ext cx="2286000" cy="254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sz="1200" b="1" dirty="0">
                <a:solidFill>
                  <a:srgbClr val="F5C419"/>
                </a:solidFill>
                <a:latin typeface="Montserrat"/>
              </a:rPr>
              <a:t>THEME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9A9177-6673-675B-EF58-AC769E9BCEF2}"/>
              </a:ext>
            </a:extLst>
          </p:cNvPr>
          <p:cNvSpPr txBox="1"/>
          <p:nvPr/>
        </p:nvSpPr>
        <p:spPr>
          <a:xfrm>
            <a:off x="508000" y="4889500"/>
            <a:ext cx="2286000" cy="369332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b="1" dirty="0">
                <a:solidFill>
                  <a:srgbClr val="FFFFFF"/>
                </a:solidFill>
                <a:latin typeface="Montserrat"/>
              </a:rPr>
              <a:t>Thinking big</a:t>
            </a:r>
          </a:p>
        </p:txBody>
      </p:sp>
    </p:spTree>
    <p:extLst>
      <p:ext uri="{BB962C8B-B14F-4D97-AF65-F5344CB8AC3E}">
        <p14:creationId xmlns:p14="http://schemas.microsoft.com/office/powerpoint/2010/main" val="329255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survey&#10;&#10;AI-generated content may be incorrect.">
            <a:extLst>
              <a:ext uri="{FF2B5EF4-FFF2-40B4-BE49-F238E27FC236}">
                <a16:creationId xmlns:a16="http://schemas.microsoft.com/office/drawing/2014/main" id="{4AB9FB44-4BE1-4669-7C79-D7ACBA9EA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9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42E4D4-F280-DB87-557B-4F86C6217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79" y="2014536"/>
            <a:ext cx="4903259" cy="381317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A01F962-5EA3-BB7B-C9DB-DB640CD7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00542"/>
            <a:ext cx="10515600" cy="838730"/>
          </a:xfrm>
        </p:spPr>
        <p:txBody>
          <a:bodyPr/>
          <a:lstStyle/>
          <a:p>
            <a:r>
              <a:rPr lang="en-GB"/>
              <a:t>A simple MCP needs 3 things</a:t>
            </a:r>
          </a:p>
        </p:txBody>
      </p:sp>
      <p:pic>
        <p:nvPicPr>
          <p:cNvPr id="4" name="Picture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59174AF7-6163-714F-D2DD-9FB4B61D5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863" y="4262967"/>
            <a:ext cx="5819775" cy="1676400"/>
          </a:xfrm>
          <a:prstGeom prst="rect">
            <a:avLst/>
          </a:prstGeom>
        </p:spPr>
      </p:pic>
      <p:pic>
        <p:nvPicPr>
          <p:cNvPr id="5" name="Picture 4" descr="GitHub - QwenLM/Qwen: The official repo ...">
            <a:extLst>
              <a:ext uri="{FF2B5EF4-FFF2-40B4-BE49-F238E27FC236}">
                <a16:creationId xmlns:a16="http://schemas.microsoft.com/office/drawing/2014/main" id="{695F6570-1B9F-AE4E-FDE7-A585A5E4D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708" y="2112963"/>
            <a:ext cx="3905250" cy="1171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2555A9-AA2B-B37D-44D4-AF0B0B1C57D1}"/>
              </a:ext>
            </a:extLst>
          </p:cNvPr>
          <p:cNvSpPr txBox="1"/>
          <p:nvPr/>
        </p:nvSpPr>
        <p:spPr>
          <a:xfrm>
            <a:off x="254000" y="1524000"/>
            <a:ext cx="50694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Open Sans"/>
                <a:cs typeface="Open Sans"/>
              </a:rPr>
              <a:t>The MCP Server code with all the specs/rules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D59C4C-115D-CD30-F086-FE5ADED551AC}"/>
              </a:ext>
            </a:extLst>
          </p:cNvPr>
          <p:cNvSpPr txBox="1"/>
          <p:nvPr/>
        </p:nvSpPr>
        <p:spPr>
          <a:xfrm>
            <a:off x="6106583" y="1523999"/>
            <a:ext cx="50694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Open Sans"/>
                <a:cs typeface="Open Sans"/>
              </a:rPr>
              <a:t>An LLM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D9EF1-98CD-87F1-3027-F21DD36DEDC6}"/>
              </a:ext>
            </a:extLst>
          </p:cNvPr>
          <p:cNvSpPr txBox="1"/>
          <p:nvPr/>
        </p:nvSpPr>
        <p:spPr>
          <a:xfrm>
            <a:off x="6106582" y="3725332"/>
            <a:ext cx="50694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Open Sans"/>
                <a:cs typeface="Open Sans"/>
              </a:rPr>
              <a:t>JSON to link the two together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81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calMCPprompt">
            <a:hlinkClick r:id="" action="ppaction://media"/>
            <a:extLst>
              <a:ext uri="{FF2B5EF4-FFF2-40B4-BE49-F238E27FC236}">
                <a16:creationId xmlns:a16="http://schemas.microsoft.com/office/drawing/2014/main" id="{9E3ADFED-A7FD-9A58-1E79-9F655CA73D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2269" y="334875"/>
            <a:ext cx="9522402" cy="59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 [1778849220388]">
  <a:themeElements>
    <a:clrScheme name="Office">
      <a:dk1>
        <a:srgbClr val="2D1B3D"/>
      </a:dk1>
      <a:lt1>
        <a:srgbClr val="FFFFFF"/>
      </a:lt1>
      <a:dk2>
        <a:srgbClr val="6B1F6B"/>
      </a:dk2>
      <a:lt2>
        <a:srgbClr val="F4EEF5"/>
      </a:lt2>
      <a:accent1>
        <a:srgbClr val="6B1F6B"/>
      </a:accent1>
      <a:accent2>
        <a:srgbClr val="2BB8B8"/>
      </a:accent2>
      <a:accent3>
        <a:srgbClr val="F5C419"/>
      </a:accent3>
      <a:accent4>
        <a:srgbClr val="E85D5D"/>
      </a:accent4>
      <a:accent5>
        <a:srgbClr val="4A1A4F"/>
      </a:accent5>
      <a:accent6>
        <a:srgbClr val="7FD4D4"/>
      </a:accent6>
      <a:hlink>
        <a:srgbClr val="467886"/>
      </a:hlink>
      <a:folHlink>
        <a:srgbClr val="96607D"/>
      </a:folHlink>
    </a:clrScheme>
    <a:fontScheme name="Office">
      <a:majorFont>
        <a:latin typeface="Montserra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Open San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D9AC05E-0563-4B35-B36D-D4792CB4A569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1bf8e36a-f220-4842-b24f-c59c4fc64ef3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415</Words>
  <Application>Microsoft Office PowerPoint</Application>
  <PresentationFormat>Widescreen</PresentationFormat>
  <Paragraphs>70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Montserrat</vt:lpstr>
      <vt:lpstr>Open Sans</vt:lpstr>
      <vt:lpstr>Office Theme [1778849220388]</vt:lpstr>
      <vt:lpstr>PowerPoint Presentation</vt:lpstr>
      <vt:lpstr>PowerPoint Presentation</vt:lpstr>
      <vt:lpstr>Local model scale</vt:lpstr>
      <vt:lpstr>PowerPoint Presentation</vt:lpstr>
      <vt:lpstr>PowerPoint Presentation</vt:lpstr>
      <vt:lpstr>PowerPoint Presentation</vt:lpstr>
      <vt:lpstr>A simple MCP needs 3 things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Le Breuilly</dc:creator>
  <cp:lastModifiedBy>John McConnell</cp:lastModifiedBy>
  <cp:revision>59</cp:revision>
  <dcterms:created xsi:type="dcterms:W3CDTF">2026-05-15T12:47:00Z</dcterms:created>
  <dcterms:modified xsi:type="dcterms:W3CDTF">2026-06-22T12:24:00Z</dcterms:modified>
</cp:coreProperties>
</file>